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67.jpg" ContentType="image/jpeg"/>
  <Override PartName="/ppt/media/image86.jpg" ContentType="image/jpeg"/>
  <Override PartName="/ppt/media/image87.jpg" ContentType="image/jpeg"/>
  <Override PartName="/ppt/media/image88.jpg" ContentType="image/jpeg"/>
  <Override PartName="/ppt/media/image89.jpg" ContentType="image/jpe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75"/>
  </p:notesMasterIdLst>
  <p:handoutMasterIdLst>
    <p:handoutMasterId r:id="rId76"/>
  </p:handoutMasterIdLst>
  <p:sldIdLst>
    <p:sldId id="558" r:id="rId2"/>
    <p:sldId id="276" r:id="rId3"/>
    <p:sldId id="353" r:id="rId4"/>
    <p:sldId id="493" r:id="rId5"/>
    <p:sldId id="494" r:id="rId6"/>
    <p:sldId id="495" r:id="rId7"/>
    <p:sldId id="497" r:id="rId8"/>
    <p:sldId id="498" r:id="rId9"/>
    <p:sldId id="499" r:id="rId10"/>
    <p:sldId id="500" r:id="rId11"/>
    <p:sldId id="496" r:id="rId12"/>
    <p:sldId id="501" r:id="rId13"/>
    <p:sldId id="502" r:id="rId14"/>
    <p:sldId id="503" r:id="rId15"/>
    <p:sldId id="504" r:id="rId16"/>
    <p:sldId id="506" r:id="rId17"/>
    <p:sldId id="507" r:id="rId18"/>
    <p:sldId id="508" r:id="rId19"/>
    <p:sldId id="509" r:id="rId20"/>
    <p:sldId id="510" r:id="rId21"/>
    <p:sldId id="511" r:id="rId22"/>
    <p:sldId id="512" r:id="rId23"/>
    <p:sldId id="513" r:id="rId24"/>
    <p:sldId id="514" r:id="rId25"/>
    <p:sldId id="515" r:id="rId26"/>
    <p:sldId id="516" r:id="rId27"/>
    <p:sldId id="517" r:id="rId28"/>
    <p:sldId id="518" r:id="rId29"/>
    <p:sldId id="519" r:id="rId30"/>
    <p:sldId id="521" r:id="rId31"/>
    <p:sldId id="556" r:id="rId32"/>
    <p:sldId id="520" r:id="rId33"/>
    <p:sldId id="554" r:id="rId34"/>
    <p:sldId id="522" r:id="rId35"/>
    <p:sldId id="557" r:id="rId36"/>
    <p:sldId id="523" r:id="rId37"/>
    <p:sldId id="505" r:id="rId38"/>
    <p:sldId id="524" r:id="rId39"/>
    <p:sldId id="525" r:id="rId40"/>
    <p:sldId id="526" r:id="rId41"/>
    <p:sldId id="527" r:id="rId42"/>
    <p:sldId id="528" r:id="rId43"/>
    <p:sldId id="529" r:id="rId44"/>
    <p:sldId id="530" r:id="rId45"/>
    <p:sldId id="531" r:id="rId46"/>
    <p:sldId id="532" r:id="rId47"/>
    <p:sldId id="533" r:id="rId48"/>
    <p:sldId id="534" r:id="rId49"/>
    <p:sldId id="535" r:id="rId50"/>
    <p:sldId id="536" r:id="rId51"/>
    <p:sldId id="537" r:id="rId52"/>
    <p:sldId id="538" r:id="rId53"/>
    <p:sldId id="539" r:id="rId54"/>
    <p:sldId id="540" r:id="rId55"/>
    <p:sldId id="541" r:id="rId56"/>
    <p:sldId id="542" r:id="rId57"/>
    <p:sldId id="543" r:id="rId58"/>
    <p:sldId id="544" r:id="rId59"/>
    <p:sldId id="545" r:id="rId60"/>
    <p:sldId id="546" r:id="rId61"/>
    <p:sldId id="547" r:id="rId62"/>
    <p:sldId id="548" r:id="rId63"/>
    <p:sldId id="549" r:id="rId64"/>
    <p:sldId id="550" r:id="rId65"/>
    <p:sldId id="555" r:id="rId66"/>
    <p:sldId id="551" r:id="rId67"/>
    <p:sldId id="552" r:id="rId68"/>
    <p:sldId id="553" r:id="rId69"/>
    <p:sldId id="349" r:id="rId70"/>
    <p:sldId id="401" r:id="rId71"/>
    <p:sldId id="490" r:id="rId72"/>
    <p:sldId id="491" r:id="rId73"/>
    <p:sldId id="405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558"/>
            <p14:sldId id="276"/>
          </p14:sldIdLst>
        </p14:section>
        <p14:section name="1. Basic networking concepts" id="{BC4A3995-4CED-4320-A673-95328C9C809D}">
          <p14:sldIdLst>
            <p14:sldId id="353"/>
            <p14:sldId id="493"/>
            <p14:sldId id="494"/>
            <p14:sldId id="495"/>
            <p14:sldId id="497"/>
            <p14:sldId id="498"/>
            <p14:sldId id="499"/>
            <p14:sldId id="500"/>
            <p14:sldId id="496"/>
            <p14:sldId id="501"/>
            <p14:sldId id="502"/>
            <p14:sldId id="503"/>
            <p14:sldId id="504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1"/>
            <p14:sldId id="556"/>
            <p14:sldId id="520"/>
            <p14:sldId id="554"/>
            <p14:sldId id="522"/>
            <p14:sldId id="557"/>
          </p14:sldIdLst>
        </p14:section>
        <p14:section name="2. IP and MAC addresses" id="{EE7EC8F3-79E7-4074-AECA-AA377EFF6C68}">
          <p14:sldIdLst>
            <p14:sldId id="523"/>
            <p14:sldId id="505"/>
            <p14:sldId id="524"/>
            <p14:sldId id="525"/>
            <p14:sldId id="526"/>
            <p14:sldId id="527"/>
            <p14:sldId id="528"/>
            <p14:sldId id="529"/>
          </p14:sldIdLst>
        </p14:section>
        <p14:section name="3. Traffic Types" id="{FBD5404B-393F-48EB-941F-C53A5AB3F00A}">
          <p14:sldIdLst>
            <p14:sldId id="530"/>
            <p14:sldId id="531"/>
            <p14:sldId id="532"/>
            <p14:sldId id="533"/>
            <p14:sldId id="534"/>
            <p14:sldId id="535"/>
            <p14:sldId id="536"/>
          </p14:sldIdLst>
        </p14:section>
        <p14:section name="4. OSI and TCP/IP models" id="{CBB6B7B5-FF46-4063-9B6D-C809FFB2F2B6}">
          <p14:sldIdLst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5"/>
            <p14:sldId id="551"/>
            <p14:sldId id="552"/>
          </p14:sldIdLst>
        </p14:section>
        <p14:section name="5. Cisco Packet Tracer - Introduction" id="{F554FF83-4835-4B21-8CEF-9576FA2CDBDF}">
          <p14:sldIdLst>
            <p14:sldId id="553"/>
          </p14:sldIdLst>
        </p14:section>
        <p14:section name="Conclusion" id="{10E03AB1-9AA8-4E86-9A64-D741901E50A2}">
          <p14:sldIdLst>
            <p14:sldId id="349"/>
            <p14:sldId id="401"/>
            <p14:sldId id="490"/>
            <p14:sldId id="491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D5DD"/>
    <a:srgbClr val="E0E3E9"/>
    <a:srgbClr val="2344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620" autoAdjust="0"/>
  </p:normalViewPr>
  <p:slideViewPr>
    <p:cSldViewPr snapToGrid="0" showGuides="1">
      <p:cViewPr varScale="1">
        <p:scale>
          <a:sx n="83" d="100"/>
          <a:sy n="83" d="100"/>
        </p:scale>
        <p:origin x="624" y="67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7.10.2018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10/7/2018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22673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73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399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942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310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74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70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907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49374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2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3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9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2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-3178" y="1095377"/>
            <a:ext cx="6376254" cy="561066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7886" y="1353867"/>
            <a:ext cx="5507349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10/7/2018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10/7/2018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10/7/2018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B79199-76CD-47C8-AE4E-209C3D390E5F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40852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A9EEE9-F84D-4A19-B1BD-9B2BB5EC0864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10/7/2018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10/7/2018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06E0E-FE9B-4656-A202-18C2517519D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4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10/7/2018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C581E-72C4-46B7-B2B0-B501FA87287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4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10/7/2018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10/7/2018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10/7/2018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B4568-56A6-4C85-AAC8-1AE32E2F3E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10/7/2018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  <p:sldLayoutId id="2147483689" r:id="rId13"/>
    <p:sldLayoutId id="2147483687" r:id="rId14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0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1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0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9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104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10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234465"/>
                </a:solidFill>
              </a:rPr>
              <a:t>Module 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Networking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9373B2DB-3EA7-4A62-B5E2-90A850BF78A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5" r="5075"/>
          <a:stretch>
            <a:fillRect/>
          </a:stretch>
        </p:blipFill>
        <p:spPr>
          <a:xfrm>
            <a:off x="282747" y="2196377"/>
            <a:ext cx="5438775" cy="2325687"/>
          </a:xfrm>
          <a:prstGeom prst="rect">
            <a:avLst/>
          </a:prstGeom>
        </p:spPr>
      </p:pic>
      <p:pic>
        <p:nvPicPr>
          <p:cNvPr id="1026" name="Picture 2" descr="8d8889ec-1092-41d9-8050-5f4ab92f1727@eurprd05">
            <a:extLst>
              <a:ext uri="{FF2B5EF4-FFF2-40B4-BE49-F238E27FC236}">
                <a16:creationId xmlns:a16="http://schemas.microsoft.com/office/drawing/2014/main" id="{AFCBFB5B-A6A2-4C63-944E-BD7C11D8A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811" y="4866219"/>
            <a:ext cx="1868953" cy="947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390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8BE12A-B072-43F4-B2D4-24FAA98202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399" y="1353867"/>
            <a:ext cx="4984835" cy="5027884"/>
          </a:xfrm>
        </p:spPr>
        <p:txBody>
          <a:bodyPr>
            <a:normAutofit fontScale="92500"/>
          </a:bodyPr>
          <a:lstStyle/>
          <a:p>
            <a:r>
              <a:rPr lang="en-US" dirty="0"/>
              <a:t>Provides block-level </a:t>
            </a:r>
            <a:br>
              <a:rPr lang="en-US" dirty="0"/>
            </a:br>
            <a:r>
              <a:rPr lang="en-US" dirty="0"/>
              <a:t>network access to storage</a:t>
            </a:r>
          </a:p>
          <a:p>
            <a:r>
              <a:rPr lang="en-US" dirty="0"/>
              <a:t>The OS will see it as a </a:t>
            </a:r>
            <a:br>
              <a:rPr lang="en-US" dirty="0"/>
            </a:br>
            <a:r>
              <a:rPr lang="en-US" dirty="0"/>
              <a:t>locally attached storage</a:t>
            </a:r>
          </a:p>
          <a:p>
            <a:r>
              <a:rPr lang="en-US" dirty="0"/>
              <a:t>Common SAN protocols</a:t>
            </a:r>
          </a:p>
          <a:p>
            <a:pPr lvl="1"/>
            <a:r>
              <a:rPr lang="en-US" dirty="0"/>
              <a:t>FC</a:t>
            </a:r>
          </a:p>
          <a:p>
            <a:pPr lvl="1"/>
            <a:r>
              <a:rPr lang="en-US" dirty="0"/>
              <a:t>iSCSI</a:t>
            </a:r>
          </a:p>
          <a:p>
            <a:pPr lvl="1"/>
            <a:r>
              <a:rPr lang="en-US" dirty="0" err="1"/>
              <a:t>AoE</a:t>
            </a:r>
            <a:r>
              <a:rPr lang="en-US" dirty="0"/>
              <a:t> (ATA over Ethernet)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C2E8A1-B4F3-49C2-A231-6A475065F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Storage Area Network (SAN)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A6FAD6-00AD-4B83-9B8A-7CFC1C2992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729C37B-0090-4934-BB8F-5E96D1FAC1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-3179" y="1095376"/>
            <a:ext cx="7013578" cy="5620315"/>
          </a:xfrm>
        </p:spPr>
      </p:sp>
      <p:pic>
        <p:nvPicPr>
          <p:cNvPr id="5124" name="Picture 4" descr="Image result for what is storage area network">
            <a:extLst>
              <a:ext uri="{FF2B5EF4-FFF2-40B4-BE49-F238E27FC236}">
                <a16:creationId xmlns:a16="http://schemas.microsoft.com/office/drawing/2014/main" id="{C0923296-AD67-4462-AC4A-B0775B001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2" y="1455468"/>
            <a:ext cx="6886575" cy="462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088356"/>
      </p:ext>
    </p:extLst>
  </p:cSld>
  <p:clrMapOvr>
    <a:masterClrMapping/>
  </p:clrMapOvr>
  <p:transition spd="slow" advClick="0" advTm="500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A3D404-2FED-41C0-97DC-1FE6312F7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Area Network (HAN)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1A4F5-0015-4179-9FD2-CCF77871351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A9AC4C79-18FD-4FE8-8224-0C454A812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42" y="1369709"/>
            <a:ext cx="11094115" cy="518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730133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1EBF17-414B-4676-BCB7-3A1A5C6C6D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Hub (obsolete, not secure and very slow)</a:t>
            </a:r>
            <a:endParaRPr lang="en-US" dirty="0">
              <a:solidFill>
                <a:srgbClr val="F0A22E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Switch</a:t>
            </a:r>
          </a:p>
          <a:p>
            <a:r>
              <a:rPr lang="en-US" dirty="0">
                <a:solidFill>
                  <a:schemeClr val="bg1"/>
                </a:solidFill>
              </a:rPr>
              <a:t>Router</a:t>
            </a:r>
          </a:p>
          <a:p>
            <a:r>
              <a:rPr lang="en-US" dirty="0"/>
              <a:t>Modem</a:t>
            </a:r>
          </a:p>
          <a:p>
            <a:r>
              <a:rPr lang="en-US" dirty="0"/>
              <a:t>Firewall</a:t>
            </a:r>
          </a:p>
          <a:p>
            <a:r>
              <a:rPr lang="en-US" dirty="0"/>
              <a:t>Bridge (like a Switch, fewer ports)</a:t>
            </a:r>
          </a:p>
          <a:p>
            <a:r>
              <a:rPr lang="en-US" dirty="0"/>
              <a:t>Repeater (like a Hub, it just amplifies the signal)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FAE0B9-A8AD-4999-9963-18813C4E5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Types of Networking Devices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73E9C9-06C3-4CBE-9E41-E4162F29830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126783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72F8E86F-5957-421F-9CBB-2EF07B25A9AB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4CC52F-F618-42E4-A693-DCEBDD305D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Used to connect multiple </a:t>
            </a:r>
            <a:br>
              <a:rPr lang="en-US" dirty="0"/>
            </a:br>
            <a:r>
              <a:rPr lang="en-US" dirty="0"/>
              <a:t>network hosts</a:t>
            </a:r>
          </a:p>
          <a:p>
            <a:r>
              <a:rPr lang="en-US" dirty="0"/>
              <a:t>Works at </a:t>
            </a:r>
            <a:r>
              <a:rPr lang="en-US" dirty="0">
                <a:solidFill>
                  <a:schemeClr val="bg1"/>
                </a:solidFill>
              </a:rPr>
              <a:t>Layer 1</a:t>
            </a:r>
            <a:r>
              <a:rPr lang="en-US" dirty="0"/>
              <a:t> of the OSI </a:t>
            </a:r>
            <a:br>
              <a:rPr lang="en-US" dirty="0"/>
            </a:br>
            <a:r>
              <a:rPr lang="en-US" dirty="0"/>
              <a:t>model</a:t>
            </a:r>
          </a:p>
          <a:p>
            <a:r>
              <a:rPr lang="en-US" dirty="0"/>
              <a:t>Poor security and </a:t>
            </a:r>
            <a:br>
              <a:rPr lang="en-US" dirty="0"/>
            </a:br>
            <a:r>
              <a:rPr lang="en-US" dirty="0"/>
              <a:t>performance</a:t>
            </a:r>
          </a:p>
          <a:p>
            <a:r>
              <a:rPr lang="en-US" dirty="0"/>
              <a:t>Obsolete and now replaced by switches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620DF4-602A-4E17-A731-B77996AE8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Hub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F7AF6E-F73F-4AE8-9193-FDF41BAA745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2" descr="Image result for network hub">
            <a:extLst>
              <a:ext uri="{FF2B5EF4-FFF2-40B4-BE49-F238E27FC236}">
                <a16:creationId xmlns:a16="http://schemas.microsoft.com/office/drawing/2014/main" id="{E94809A9-80C7-467E-800B-0D939A28C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56" y="1575540"/>
            <a:ext cx="5940426" cy="444656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808848"/>
      </p:ext>
    </p:extLst>
  </p:cSld>
  <p:clrMapOvr>
    <a:masterClrMapping/>
  </p:clrMapOvr>
  <p:transition spd="slow" advClick="0" advTm="5000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9EA4A06-3A25-41F1-B91C-3E3185178A06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4CC52F-F618-42E4-A693-DCEBDD305D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Provides end user </a:t>
            </a:r>
            <a:br>
              <a:rPr lang="en-US" dirty="0"/>
            </a:br>
            <a:r>
              <a:rPr lang="en-US" dirty="0"/>
              <a:t>connectivity</a:t>
            </a:r>
          </a:p>
          <a:p>
            <a:r>
              <a:rPr lang="en-US" dirty="0"/>
              <a:t>More intelligent than a hub</a:t>
            </a:r>
          </a:p>
          <a:p>
            <a:r>
              <a:rPr lang="en-US" dirty="0"/>
              <a:t>Has a MAC address table</a:t>
            </a:r>
          </a:p>
          <a:p>
            <a:r>
              <a:rPr lang="en-US" dirty="0"/>
              <a:t>Provides</a:t>
            </a:r>
            <a:r>
              <a:rPr lang="en-US" dirty="0">
                <a:solidFill>
                  <a:srgbClr val="F0A22E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Layer 2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/>
              <a:t>functionality</a:t>
            </a:r>
            <a:br>
              <a:rPr lang="en-US" dirty="0">
                <a:solidFill>
                  <a:srgbClr val="F0A22E"/>
                </a:solidFill>
              </a:rPr>
            </a:br>
            <a:r>
              <a:rPr lang="en-US" dirty="0"/>
              <a:t>(and optionally L3)</a:t>
            </a:r>
          </a:p>
          <a:p>
            <a:r>
              <a:rPr lang="en-US" dirty="0"/>
              <a:t>VLANs can be configured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620DF4-602A-4E17-A731-B77996AE8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 Switch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F7AF6E-F73F-4AE8-9193-FDF41BAA745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158645-046A-48E9-9F05-7D41D4C66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5" y="1861126"/>
            <a:ext cx="6320706" cy="423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71444"/>
      </p:ext>
    </p:extLst>
  </p:cSld>
  <p:clrMapOvr>
    <a:masterClrMapping/>
  </p:clrMapOvr>
  <p:transition spd="slow" advClick="0" advTm="500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9EA4A06-3A25-41F1-B91C-3E3185178A06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4CC52F-F618-42E4-A693-DCEBDD305D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Sends packets from one </a:t>
            </a:r>
            <a:br>
              <a:rPr lang="en-US" dirty="0"/>
            </a:br>
            <a:r>
              <a:rPr lang="en-US" dirty="0"/>
              <a:t>network to another</a:t>
            </a:r>
          </a:p>
          <a:p>
            <a:r>
              <a:rPr lang="en-US" dirty="0"/>
              <a:t>Provides </a:t>
            </a:r>
            <a:r>
              <a:rPr lang="en-US" dirty="0">
                <a:solidFill>
                  <a:schemeClr val="bg1"/>
                </a:solidFill>
              </a:rPr>
              <a:t>Layer 3</a:t>
            </a:r>
            <a:r>
              <a:rPr lang="en-US" dirty="0">
                <a:solidFill>
                  <a:srgbClr val="F0A22E"/>
                </a:solidFill>
              </a:rPr>
              <a:t> </a:t>
            </a:r>
            <a:br>
              <a:rPr lang="en-US" dirty="0">
                <a:solidFill>
                  <a:srgbClr val="F0A22E"/>
                </a:solidFill>
              </a:rPr>
            </a:br>
            <a:r>
              <a:rPr lang="en-US" dirty="0"/>
              <a:t>functionality</a:t>
            </a:r>
          </a:p>
          <a:p>
            <a:r>
              <a:rPr lang="en-US" dirty="0"/>
              <a:t>Uses IP addresses to </a:t>
            </a:r>
            <a:br>
              <a:rPr lang="en-US" dirty="0"/>
            </a:br>
            <a:r>
              <a:rPr lang="en-US" dirty="0"/>
              <a:t>transfer packets</a:t>
            </a:r>
          </a:p>
          <a:p>
            <a:r>
              <a:rPr lang="en-US" dirty="0"/>
              <a:t>“Traffic police” - directs the network traffic to different destinations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620DF4-602A-4E17-A731-B77996AE8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Router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F7AF6E-F73F-4AE8-9193-FDF41BAA745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098" name="Picture 2" descr="Image result for cisco router">
            <a:extLst>
              <a:ext uri="{FF2B5EF4-FFF2-40B4-BE49-F238E27FC236}">
                <a16:creationId xmlns:a16="http://schemas.microsoft.com/office/drawing/2014/main" id="{AB5DC1E1-1220-4C46-B472-B76A0C64D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05" y="1228888"/>
            <a:ext cx="6108795" cy="527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592467"/>
      </p:ext>
    </p:extLst>
  </p:cSld>
  <p:clrMapOvr>
    <a:masterClrMapping/>
  </p:clrMapOvr>
  <p:transition spd="slow" advClick="0" advTm="500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665B14B-1E9D-40BA-91BE-A05B112619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-3177" y="1095377"/>
            <a:ext cx="6496342" cy="5610664"/>
          </a:xfrm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98148D-71D4-4846-BDB5-36ABBFA380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3164" y="1353867"/>
            <a:ext cx="5502071" cy="5027884"/>
          </a:xfrm>
        </p:spPr>
        <p:txBody>
          <a:bodyPr/>
          <a:lstStyle/>
          <a:p>
            <a:r>
              <a:rPr lang="en-US" dirty="0"/>
              <a:t>Digital to analog (and vice</a:t>
            </a:r>
            <a:br>
              <a:rPr lang="en-US" dirty="0"/>
            </a:br>
            <a:r>
              <a:rPr lang="en-US" dirty="0"/>
              <a:t>versa) signal conversion:</a:t>
            </a:r>
            <a:br>
              <a:rPr lang="en-US" dirty="0"/>
            </a:br>
            <a:r>
              <a:rPr lang="en-US" dirty="0" err="1">
                <a:solidFill>
                  <a:srgbClr val="F0A22E"/>
                </a:solidFill>
              </a:rPr>
              <a:t>MO</a:t>
            </a:r>
            <a:r>
              <a:rPr lang="en-US" dirty="0" err="1"/>
              <a:t>dulation</a:t>
            </a:r>
            <a:r>
              <a:rPr lang="en-US" dirty="0"/>
              <a:t>/</a:t>
            </a:r>
            <a:r>
              <a:rPr lang="en-US" dirty="0" err="1">
                <a:solidFill>
                  <a:srgbClr val="F0A22E"/>
                </a:solidFill>
              </a:rPr>
              <a:t>DEM</a:t>
            </a:r>
            <a:r>
              <a:rPr lang="en-US" dirty="0" err="1"/>
              <a:t>odulation</a:t>
            </a:r>
            <a:endParaRPr lang="en-US" dirty="0"/>
          </a:p>
          <a:p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9250EB-6FE4-4318-9673-578D69AD6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Modem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A4D2F8-474F-4BA1-AA79-8F209C325E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4" descr="Image result for modem modulation demodulation">
            <a:extLst>
              <a:ext uri="{FF2B5EF4-FFF2-40B4-BE49-F238E27FC236}">
                <a16:creationId xmlns:a16="http://schemas.microsoft.com/office/drawing/2014/main" id="{3C7E504A-ACFF-4BE9-BA31-509F77A22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251486"/>
            <a:ext cx="6493162" cy="3232646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939043"/>
      </p:ext>
    </p:extLst>
  </p:cSld>
  <p:clrMapOvr>
    <a:masterClrMapping/>
  </p:clrMapOvr>
  <p:transition spd="slow" advClick="0" advTm="5000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F54B96F-5898-4AAB-B631-DB20A6B3B4E5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5B7E-9B7A-4C54-A691-BF42AC1FE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Monitors the network traffic</a:t>
            </a:r>
            <a:br>
              <a:rPr lang="en-US" dirty="0"/>
            </a:br>
            <a:r>
              <a:rPr lang="en-US" dirty="0"/>
              <a:t>and makes decisions what to allow and what to </a:t>
            </a:r>
            <a:r>
              <a:rPr lang="en-US" dirty="0">
                <a:solidFill>
                  <a:srgbClr val="F0A22E"/>
                </a:solidFill>
              </a:rPr>
              <a:t>block</a:t>
            </a:r>
          </a:p>
          <a:p>
            <a:r>
              <a:rPr lang="en-US" dirty="0"/>
              <a:t>Protects a computer network from unauthorized access</a:t>
            </a:r>
          </a:p>
          <a:p>
            <a:r>
              <a:rPr lang="en-US" dirty="0"/>
              <a:t>It may be hardware device, a software, or a combination of the two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7438B8-F5FC-4499-A90A-33E5D4F9C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Firewall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7DFFEF-40F6-45ED-9637-BC5F69114F1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896467-B929-4D14-9511-6765BD245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19" y="1692428"/>
            <a:ext cx="6217057" cy="4350762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526929516"/>
      </p:ext>
    </p:extLst>
  </p:cSld>
  <p:clrMapOvr>
    <a:masterClrMapping/>
  </p:clrMapOvr>
  <p:transition spd="slow" advClick="0" advTm="5000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9FD42-CAE2-46BA-A547-67945444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Bridge and repeater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621093-B848-42D6-8575-BD586D818E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fontAlgn="ctr" latinLnBrk="0">
              <a:buNone/>
            </a:pPr>
            <a:r>
              <a:rPr lang="en-US" b="1" dirty="0"/>
              <a:t>Bridge</a:t>
            </a:r>
            <a:endParaRPr lang="bg-BG" dirty="0"/>
          </a:p>
          <a:p>
            <a:pPr fontAlgn="t" latinLnBrk="0"/>
            <a:r>
              <a:rPr lang="en-US" dirty="0"/>
              <a:t>Similar to a Switch</a:t>
            </a:r>
            <a:endParaRPr lang="bg-BG" dirty="0"/>
          </a:p>
          <a:p>
            <a:pPr fontAlgn="t" latinLnBrk="0"/>
            <a:r>
              <a:rPr lang="en-US" dirty="0"/>
              <a:t>Works at </a:t>
            </a:r>
            <a:r>
              <a:rPr lang="en-US" dirty="0">
                <a:solidFill>
                  <a:schemeClr val="bg1"/>
                </a:solidFill>
              </a:rPr>
              <a:t>Layer 2</a:t>
            </a:r>
          </a:p>
          <a:p>
            <a:pPr fontAlgn="t" latinLnBrk="0"/>
            <a:endParaRPr lang="en-US" dirty="0"/>
          </a:p>
          <a:p>
            <a:pPr marL="0" indent="0" fontAlgn="t" latinLnBrk="0">
              <a:buNone/>
            </a:pPr>
            <a:endParaRPr lang="bg-B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604A7B-AB3C-4DC9-BE32-BF044BFFED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fontAlgn="ctr" latinLnBrk="0">
              <a:buNone/>
            </a:pPr>
            <a:r>
              <a:rPr lang="en-US" b="1" dirty="0"/>
              <a:t>Repeater</a:t>
            </a:r>
            <a:endParaRPr lang="bg-BG" dirty="0"/>
          </a:p>
          <a:p>
            <a:pPr latinLnBrk="0"/>
            <a:r>
              <a:rPr lang="en-US" dirty="0"/>
              <a:t>Similar to a Hub</a:t>
            </a:r>
            <a:endParaRPr lang="bg-BG" dirty="0"/>
          </a:p>
          <a:p>
            <a:pPr latinLnBrk="0"/>
            <a:r>
              <a:rPr lang="en-US" dirty="0"/>
              <a:t>Works at </a:t>
            </a:r>
            <a:r>
              <a:rPr lang="en-US" dirty="0">
                <a:solidFill>
                  <a:schemeClr val="bg1"/>
                </a:solidFill>
              </a:rPr>
              <a:t>Layer 1</a:t>
            </a:r>
            <a:endParaRPr lang="bg-BG" dirty="0">
              <a:solidFill>
                <a:schemeClr val="bg1"/>
              </a:solidFill>
            </a:endParaRPr>
          </a:p>
          <a:p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E28DC-1936-457E-99E0-56A2D1B67AA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2" descr="Image result for network bridge">
            <a:extLst>
              <a:ext uri="{FF2B5EF4-FFF2-40B4-BE49-F238E27FC236}">
                <a16:creationId xmlns:a16="http://schemas.microsoft.com/office/drawing/2014/main" id="{A144446B-51E2-4786-82B6-D821BFD9C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73" y="3429000"/>
            <a:ext cx="4375006" cy="25257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network repeater">
            <a:extLst>
              <a:ext uri="{FF2B5EF4-FFF2-40B4-BE49-F238E27FC236}">
                <a16:creationId xmlns:a16="http://schemas.microsoft.com/office/drawing/2014/main" id="{36F63336-15E4-42AE-A41A-88B8177A7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811" y="3429000"/>
            <a:ext cx="4303424" cy="271635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479750"/>
      </p:ext>
    </p:extLst>
  </p:cSld>
  <p:clrMapOvr>
    <a:masterClrMapping/>
  </p:clrMapOvr>
  <p:transition spd="slow" advClick="0" advTm="5000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4E1F1C6-E99D-43A5-9A54-27DB32A17A7B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E2A69C-812A-4420-9F2F-A1CB1DB017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Bus</a:t>
            </a:r>
          </a:p>
          <a:p>
            <a:r>
              <a:rPr lang="en-US" dirty="0"/>
              <a:t>Star</a:t>
            </a:r>
          </a:p>
          <a:p>
            <a:r>
              <a:rPr lang="en-US" dirty="0"/>
              <a:t>Ring</a:t>
            </a:r>
          </a:p>
          <a:p>
            <a:r>
              <a:rPr lang="en-US" dirty="0"/>
              <a:t>Mesh</a:t>
            </a:r>
          </a:p>
          <a:p>
            <a:r>
              <a:rPr lang="en-US" dirty="0"/>
              <a:t>Tree </a:t>
            </a:r>
          </a:p>
          <a:p>
            <a:r>
              <a:rPr lang="en-US" dirty="0"/>
              <a:t>Hybrid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9C0354-8B73-464F-B04B-F6645DA61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Network Topologies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8ABE71-D40F-49D6-9C9F-8D8DADF6FDA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12381D-0240-4B24-9FDD-02E070909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2" y="2327564"/>
            <a:ext cx="6249973" cy="2638877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099898871"/>
      </p:ext>
    </p:extLst>
  </p:cSld>
  <p:clrMapOvr>
    <a:masterClrMapping/>
  </p:clrMapOvr>
  <p:transition spd="slow" advClick="0" advTm="5000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5"/>
            <a:ext cx="8182463" cy="4105560"/>
          </a:xfrm>
        </p:spPr>
        <p:txBody>
          <a:bodyPr>
            <a:normAutofit/>
          </a:bodyPr>
          <a:lstStyle/>
          <a:p>
            <a:r>
              <a:rPr lang="en-US" dirty="0"/>
              <a:t>Basic networking concepts</a:t>
            </a:r>
          </a:p>
          <a:p>
            <a:r>
              <a:rPr lang="en-US" dirty="0"/>
              <a:t>IP and MAC addresses</a:t>
            </a:r>
          </a:p>
          <a:p>
            <a:r>
              <a:rPr lang="en-US" dirty="0"/>
              <a:t>Traffic types</a:t>
            </a:r>
            <a:endParaRPr lang="bg-BG" dirty="0"/>
          </a:p>
          <a:p>
            <a:r>
              <a:rPr lang="en-US" dirty="0"/>
              <a:t>OSI and TCP/IP models</a:t>
            </a:r>
          </a:p>
          <a:p>
            <a:r>
              <a:rPr lang="en-US" dirty="0"/>
              <a:t>Cisco Packet Tracer - Introduction</a:t>
            </a:r>
          </a:p>
          <a:p>
            <a:endParaRPr lang="bg-BG" dirty="0"/>
          </a:p>
          <a:p>
            <a:pPr marL="0" indent="0">
              <a:buNone/>
            </a:pP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ransition spd="slow" advClick="0" advTm="5000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D9BEC-B78A-4F16-AC5D-B7B2637413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7886" y="1246909"/>
            <a:ext cx="5507349" cy="5375564"/>
          </a:xfrm>
        </p:spPr>
        <p:txBody>
          <a:bodyPr>
            <a:normAutofit fontScale="85000" lnSpcReduction="20000"/>
          </a:bodyPr>
          <a:lstStyle/>
          <a:p>
            <a:r>
              <a:rPr lang="en-US" sz="3700" dirty="0"/>
              <a:t>Define a common format</a:t>
            </a:r>
            <a:br>
              <a:rPr lang="en-US" sz="3700" dirty="0"/>
            </a:br>
            <a:r>
              <a:rPr lang="en-US" sz="3700" dirty="0"/>
              <a:t>and set of rules for</a:t>
            </a:r>
            <a:br>
              <a:rPr lang="en-US" sz="3700" dirty="0"/>
            </a:br>
            <a:r>
              <a:rPr lang="en-US" sz="3700" dirty="0"/>
              <a:t>exchanging messages</a:t>
            </a:r>
            <a:br>
              <a:rPr lang="en-US" sz="3700" dirty="0"/>
            </a:br>
            <a:r>
              <a:rPr lang="en-US" sz="3700" dirty="0"/>
              <a:t>between network devices</a:t>
            </a:r>
          </a:p>
          <a:p>
            <a:r>
              <a:rPr lang="en-US" dirty="0"/>
              <a:t>Common protocols:</a:t>
            </a:r>
          </a:p>
          <a:p>
            <a:pPr lvl="1"/>
            <a:r>
              <a:rPr lang="en-US" dirty="0"/>
              <a:t>HTTP</a:t>
            </a:r>
          </a:p>
          <a:p>
            <a:pPr lvl="1"/>
            <a:r>
              <a:rPr lang="en-US" dirty="0"/>
              <a:t>FTP</a:t>
            </a:r>
          </a:p>
          <a:p>
            <a:pPr lvl="1"/>
            <a:r>
              <a:rPr lang="en-US" dirty="0"/>
              <a:t>SMTP</a:t>
            </a:r>
          </a:p>
          <a:p>
            <a:pPr lvl="1"/>
            <a:r>
              <a:rPr lang="en-US" dirty="0"/>
              <a:t>DNS</a:t>
            </a:r>
          </a:p>
          <a:p>
            <a:pPr lvl="1"/>
            <a:r>
              <a:rPr lang="en-US" dirty="0"/>
              <a:t>DHCP</a:t>
            </a:r>
          </a:p>
          <a:p>
            <a:pPr lvl="1"/>
            <a:r>
              <a:rPr lang="en-US" dirty="0"/>
              <a:t>RDP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648C4A-D418-42B0-9115-EC1BAFAB9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 Protocols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1798C0-12D6-4A45-8B5C-B8ECCDAADA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6C30475-44F5-4E64-9443-D6E8B67FC3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1095377"/>
            <a:ext cx="6376254" cy="5610664"/>
          </a:xfrm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E0FCD6-33C3-4BEF-995D-057F27E0A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30" y="1112405"/>
            <a:ext cx="3487531" cy="520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254013"/>
      </p:ext>
    </p:extLst>
  </p:cSld>
  <p:clrMapOvr>
    <a:masterClrMapping/>
  </p:clrMapOvr>
  <p:transition spd="slow" advClick="0" advTm="5000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E730AD06-913F-4869-B015-64E1CE8A2EDC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BB203B-091B-487A-A4C7-DE867C86B1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73076" y="1353867"/>
            <a:ext cx="5622160" cy="5027884"/>
          </a:xfrm>
        </p:spPr>
        <p:txBody>
          <a:bodyPr/>
          <a:lstStyle/>
          <a:p>
            <a:r>
              <a:rPr lang="en-US" dirty="0"/>
              <a:t>Set of rules to transfer files - text, images, sound, video</a:t>
            </a:r>
            <a:br>
              <a:rPr lang="en-US" dirty="0"/>
            </a:br>
            <a:r>
              <a:rPr lang="en-US" dirty="0"/>
              <a:t>and other multimedia on </a:t>
            </a:r>
            <a:br>
              <a:rPr lang="en-US" dirty="0"/>
            </a:br>
            <a:r>
              <a:rPr lang="en-US" dirty="0"/>
              <a:t>the </a:t>
            </a:r>
            <a:r>
              <a:rPr lang="en-US" dirty="0">
                <a:solidFill>
                  <a:srgbClr val="F0A22E"/>
                </a:solidFill>
              </a:rPr>
              <a:t>W</a:t>
            </a:r>
            <a:r>
              <a:rPr lang="en-US" dirty="0"/>
              <a:t>orld </a:t>
            </a:r>
            <a:r>
              <a:rPr lang="en-US" dirty="0">
                <a:solidFill>
                  <a:srgbClr val="F0A22E"/>
                </a:solidFill>
              </a:rPr>
              <a:t>W</a:t>
            </a:r>
            <a:r>
              <a:rPr lang="en-US" dirty="0"/>
              <a:t>ide </a:t>
            </a:r>
            <a:r>
              <a:rPr lang="en-US" dirty="0">
                <a:solidFill>
                  <a:srgbClr val="F0A22E"/>
                </a:solidFill>
              </a:rPr>
              <a:t>W</a:t>
            </a:r>
            <a:r>
              <a:rPr lang="en-US" dirty="0"/>
              <a:t>eb</a:t>
            </a:r>
          </a:p>
          <a:p>
            <a:r>
              <a:rPr lang="en-US" dirty="0"/>
              <a:t>This is how the browsers</a:t>
            </a:r>
            <a:br>
              <a:rPr lang="en-US" dirty="0"/>
            </a:br>
            <a:r>
              <a:rPr lang="en-US" dirty="0"/>
              <a:t>talk to the web servers</a:t>
            </a:r>
          </a:p>
          <a:p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FC19B8-5AB7-46F1-9E59-5A096B1D0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 text transfer protocol (HTTP)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E4FD9-DD97-43E4-9E12-A0845BBD80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5DCD47-7FD7-4866-9632-65F95E8F5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86" y="2408670"/>
            <a:ext cx="618172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87310"/>
      </p:ext>
    </p:extLst>
  </p:cSld>
  <p:clrMapOvr>
    <a:masterClrMapping/>
  </p:clrMapOvr>
  <p:transition spd="slow" advClick="0" advTm="5000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C9658BD-6CB6-44CF-A18F-35E34E4FA577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4FED7-F2E4-4CE6-864A-9D252D5A98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Transfer files from one </a:t>
            </a:r>
            <a:br>
              <a:rPr lang="en-US" dirty="0"/>
            </a:br>
            <a:r>
              <a:rPr lang="en-US" dirty="0"/>
              <a:t>computer to another</a:t>
            </a:r>
          </a:p>
          <a:p>
            <a:r>
              <a:rPr lang="en-US" dirty="0"/>
              <a:t>You can connect</a:t>
            </a:r>
            <a:br>
              <a:rPr lang="en-US" dirty="0"/>
            </a:br>
            <a:r>
              <a:rPr lang="en-US" dirty="0"/>
              <a:t>anonymously or with </a:t>
            </a:r>
            <a:br>
              <a:rPr lang="en-US" dirty="0"/>
            </a:br>
            <a:r>
              <a:rPr lang="en-US" dirty="0"/>
              <a:t>username and password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131D87-8604-47B1-B769-DF3AE4F0D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Transfer Protocol (FTP)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0E986-F827-4BA2-B93E-AA8DAE9F231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2" descr="Image result for file transfer protocol">
            <a:extLst>
              <a:ext uri="{FF2B5EF4-FFF2-40B4-BE49-F238E27FC236}">
                <a16:creationId xmlns:a16="http://schemas.microsoft.com/office/drawing/2014/main" id="{07BFD60D-CF4A-47DF-9D85-EC427814F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9" y="2464710"/>
            <a:ext cx="6299200" cy="2429261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989102"/>
      </p:ext>
    </p:extLst>
  </p:cSld>
  <p:clrMapOvr>
    <a:masterClrMapping/>
  </p:clrMapOvr>
  <p:transition spd="slow" advClick="0" advTm="5000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70263B1-152F-4587-AE51-AECE182E79E4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2031B5-FF65-4F94-8DAD-29E455542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7886" y="1353867"/>
            <a:ext cx="5507349" cy="5027884"/>
          </a:xfrm>
        </p:spPr>
        <p:txBody>
          <a:bodyPr/>
          <a:lstStyle/>
          <a:p>
            <a:r>
              <a:rPr lang="en-US" dirty="0"/>
              <a:t>Can be used for:</a:t>
            </a:r>
          </a:p>
          <a:p>
            <a:pPr lvl="1"/>
            <a:r>
              <a:rPr lang="en-US" dirty="0"/>
              <a:t>Server-to-server email</a:t>
            </a:r>
            <a:br>
              <a:rPr lang="en-US" dirty="0"/>
            </a:br>
            <a:r>
              <a:rPr lang="en-US" dirty="0"/>
              <a:t>transport</a:t>
            </a:r>
          </a:p>
          <a:p>
            <a:pPr lvl="1"/>
            <a:r>
              <a:rPr lang="en-US" dirty="0"/>
              <a:t>Client-to-server email </a:t>
            </a:r>
            <a:br>
              <a:rPr lang="en-US" dirty="0"/>
            </a:br>
            <a:r>
              <a:rPr lang="en-US" dirty="0"/>
              <a:t>transport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F5B995-0ACC-40DA-8327-6EC849C77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en-US" dirty="0"/>
              <a:t>Simple Mail Transfer Protocol (SMTP)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3C4783-5DA8-4851-8B2A-45186B55E4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034" name="Picture 10" descr="Image result for smtp">
            <a:extLst>
              <a:ext uri="{FF2B5EF4-FFF2-40B4-BE49-F238E27FC236}">
                <a16:creationId xmlns:a16="http://schemas.microsoft.com/office/drawing/2014/main" id="{7397D718-DA5A-4016-B743-28E9804F3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86804"/>
            <a:ext cx="5957455" cy="362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005973"/>
      </p:ext>
    </p:extLst>
  </p:cSld>
  <p:clrMapOvr>
    <a:masterClrMapping/>
  </p:clrMapOvr>
  <p:transition spd="slow" advClick="0" advTm="5000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72B9D8C-1BF5-4B29-8309-B0377E3574E1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06E23A-FC3C-4678-9F6C-80AA860806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Translates domain names</a:t>
            </a:r>
            <a:br>
              <a:rPr lang="en-US" dirty="0"/>
            </a:br>
            <a:r>
              <a:rPr lang="en-US" dirty="0"/>
              <a:t>into IP addresses (and </a:t>
            </a:r>
            <a:br>
              <a:rPr lang="en-US" dirty="0"/>
            </a:br>
            <a:r>
              <a:rPr lang="en-US" dirty="0"/>
              <a:t>much more)</a:t>
            </a:r>
          </a:p>
          <a:p>
            <a:r>
              <a:rPr lang="en-US" dirty="0"/>
              <a:t>It is hierarchical and </a:t>
            </a:r>
            <a:br>
              <a:rPr lang="en-US" dirty="0"/>
            </a:br>
            <a:r>
              <a:rPr lang="en-US" dirty="0"/>
              <a:t>distributed database 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BDCA1A-054E-403E-9D5F-BEDF3A48A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Name System (DNS)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BA603D-D98C-434C-8178-6C2BC33142A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FA85D0-999C-4896-B76F-34629B98D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1" y="2363028"/>
            <a:ext cx="6255395" cy="2781627"/>
          </a:xfrm>
          <a:prstGeom prst="round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927225147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E59F7B94-11A3-4B90-B87D-8D653460A347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2E8B26-DFB3-463B-8CED-8B34160889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Allows a computer to get </a:t>
            </a:r>
            <a:br>
              <a:rPr lang="en-US" dirty="0"/>
            </a:br>
            <a:r>
              <a:rPr lang="en-US" dirty="0"/>
              <a:t>an IP address from a </a:t>
            </a:r>
            <a:br>
              <a:rPr lang="en-US" dirty="0"/>
            </a:br>
            <a:r>
              <a:rPr lang="en-US" dirty="0"/>
              <a:t>special server</a:t>
            </a:r>
          </a:p>
          <a:p>
            <a:r>
              <a:rPr lang="en-US" dirty="0"/>
              <a:t>Uses client-server </a:t>
            </a:r>
            <a:br>
              <a:rPr lang="en-US" dirty="0"/>
            </a:br>
            <a:r>
              <a:rPr lang="en-US" dirty="0"/>
              <a:t>architecture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59A325-C883-43CA-B1A2-204EB7CA6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Dynamic Host Configuration Protocol (DHCP)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1A88-1F42-4E55-8FAA-EF654096D29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98EFC2-5A43-42E7-AD44-E18EC7887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0" y="2268717"/>
            <a:ext cx="6208237" cy="3198183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034497765"/>
      </p:ext>
    </p:extLst>
  </p:cSld>
  <p:clrMapOvr>
    <a:masterClrMapping/>
  </p:clrMapOvr>
  <p:transition spd="slow" advClick="0" advTm="5000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869FB3C-880A-4D82-BB15-3937259198F4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745D7-B158-401B-8153-72F5D7E781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Provides a graphical </a:t>
            </a:r>
            <a:br>
              <a:rPr lang="en-US" dirty="0"/>
            </a:br>
            <a:r>
              <a:rPr lang="en-US" dirty="0"/>
              <a:t>interface to connect to </a:t>
            </a:r>
            <a:br>
              <a:rPr lang="en-US" dirty="0"/>
            </a:br>
            <a:r>
              <a:rPr lang="en-US" dirty="0"/>
              <a:t>another computer over the network</a:t>
            </a:r>
          </a:p>
          <a:p>
            <a:r>
              <a:rPr lang="en-US" dirty="0"/>
              <a:t>Can also transfer other </a:t>
            </a:r>
            <a:br>
              <a:rPr lang="en-US" dirty="0"/>
            </a:br>
            <a:r>
              <a:rPr lang="en-US" dirty="0"/>
              <a:t>resources between the </a:t>
            </a:r>
            <a:br>
              <a:rPr lang="en-US" dirty="0"/>
            </a:br>
            <a:r>
              <a:rPr lang="en-US" dirty="0"/>
              <a:t>local and remote system, </a:t>
            </a:r>
            <a:br>
              <a:rPr lang="en-US" dirty="0"/>
            </a:br>
            <a:r>
              <a:rPr lang="en-US" dirty="0"/>
              <a:t>like audio, disk drives and </a:t>
            </a:r>
            <a:br>
              <a:rPr lang="en-US" dirty="0"/>
            </a:br>
            <a:r>
              <a:rPr lang="en-US" dirty="0"/>
              <a:t>clipboard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10B4CD-46A1-4CA4-A62F-0B747F18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Desktop Protocol (RDP)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1706A-B2FB-403E-B6A6-B0D62C8FEB9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170" name="Picture 2" descr="Image result for remote desktop protocol">
            <a:extLst>
              <a:ext uri="{FF2B5EF4-FFF2-40B4-BE49-F238E27FC236}">
                <a16:creationId xmlns:a16="http://schemas.microsoft.com/office/drawing/2014/main" id="{4460AF98-8B71-4AF1-B5C4-0CA1FB2B0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3" y="1510734"/>
            <a:ext cx="6285532" cy="471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430085"/>
      </p:ext>
    </p:extLst>
  </p:cSld>
  <p:clrMapOvr>
    <a:masterClrMapping/>
  </p:clrMapOvr>
  <p:transition spd="slow" advClick="0" advTm="5000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5F4A05D-6629-47BD-9D22-014C7DACB5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-3178" y="1095377"/>
            <a:ext cx="5415687" cy="5610664"/>
          </a:xfrm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B572D-B084-4E02-8BBD-9C66BCE6D8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32581" y="1353867"/>
            <a:ext cx="6585527" cy="5027884"/>
          </a:xfrm>
        </p:spPr>
        <p:txBody>
          <a:bodyPr/>
          <a:lstStyle/>
          <a:p>
            <a:r>
              <a:rPr lang="en-US" dirty="0"/>
              <a:t>“X”TP (“something” Twisted</a:t>
            </a:r>
            <a:br>
              <a:rPr lang="en-US" dirty="0"/>
            </a:br>
            <a:r>
              <a:rPr lang="en-US" dirty="0"/>
              <a:t>Pair). The “twist” idea introduced by Alexander Bell in 1881 </a:t>
            </a:r>
          </a:p>
          <a:p>
            <a:r>
              <a:rPr lang="en-US" dirty="0"/>
              <a:t>Coaxial Cable</a:t>
            </a:r>
          </a:p>
          <a:p>
            <a:r>
              <a:rPr lang="en-US" dirty="0"/>
              <a:t>Fiber Optic</a:t>
            </a:r>
          </a:p>
          <a:p>
            <a:r>
              <a:rPr lang="en-US" dirty="0"/>
              <a:t>Wireless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1A19B-C984-4128-8C7F-6D3995D2D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Types of Media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64A228-E950-4E91-BFD7-6981A24C42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C60D67-F9C6-4A59-AA84-7FD2450E5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05" y="1603744"/>
            <a:ext cx="4676887" cy="4593929"/>
          </a:xfrm>
          <a:prstGeom prst="round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084893112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9395419-BDED-4141-89D1-5D3E061220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-3178" y="1095377"/>
            <a:ext cx="6099178" cy="5610664"/>
          </a:xfrm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68C1D5-E995-47C6-8986-7B391756A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03960" y="1369312"/>
            <a:ext cx="5988040" cy="5027884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UTP</a:t>
            </a:r>
            <a:r>
              <a:rPr lang="en-US" dirty="0"/>
              <a:t> – Unshielded Twisted Pair</a:t>
            </a:r>
          </a:p>
          <a:p>
            <a:r>
              <a:rPr lang="en-US" dirty="0"/>
              <a:t>S/UTP – Screened UTP</a:t>
            </a:r>
            <a:endParaRPr lang="en-US" dirty="0">
              <a:solidFill>
                <a:srgbClr val="F0A22E"/>
              </a:solidFill>
            </a:endParaRPr>
          </a:p>
          <a:p>
            <a:r>
              <a:rPr lang="en-US" dirty="0"/>
              <a:t>STP – Shielded Twisted Pair</a:t>
            </a:r>
          </a:p>
          <a:p>
            <a:r>
              <a:rPr lang="en-US" dirty="0"/>
              <a:t>S/STP - Screened STP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5EE09D-5A41-496C-87AA-DF8222F34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“X”TP (“something” Twisted Pair)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D5D354-FC8D-49C6-AD3C-69B39F632A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173D4E-4721-4AAE-B646-E15057C39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5" y="1713933"/>
            <a:ext cx="5715798" cy="404869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009920862"/>
      </p:ext>
    </p:extLst>
  </p:cSld>
  <p:clrMapOvr>
    <a:masterClrMapping/>
  </p:clrMapOvr>
  <p:transition spd="slow" advClick="0" advTm="5000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A7E3010-D0EC-47B7-97E6-A31DA8119F00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20AFA-E7C9-4D8A-ACB0-C80E304C6B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EIA</a:t>
            </a:r>
            <a:r>
              <a:rPr lang="en-US" dirty="0"/>
              <a:t> = Electronic Industries Alliance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TIA</a:t>
            </a:r>
            <a:r>
              <a:rPr lang="en-US" dirty="0"/>
              <a:t> = Telecommunications </a:t>
            </a:r>
            <a:br>
              <a:rPr lang="en-US" dirty="0"/>
            </a:br>
            <a:r>
              <a:rPr lang="en-US" dirty="0"/>
              <a:t>Industry Association</a:t>
            </a:r>
          </a:p>
          <a:p>
            <a:pPr>
              <a:buClr>
                <a:schemeClr val="tx1"/>
              </a:buClr>
            </a:pPr>
            <a:r>
              <a:rPr lang="en-US" dirty="0"/>
              <a:t>T568B is most frequently </a:t>
            </a:r>
            <a:br>
              <a:rPr lang="en-US" dirty="0"/>
            </a:br>
            <a:r>
              <a:rPr lang="en-US" dirty="0"/>
              <a:t>used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79B6E4-DC00-4468-8724-E6BF6173F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EIA/TIA Standards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FEA20B-EA2F-4AA4-A146-930FE17118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2052" name="Picture 4" descr="Image result for RJ45 pinout T-568B">
            <a:extLst>
              <a:ext uri="{FF2B5EF4-FFF2-40B4-BE49-F238E27FC236}">
                <a16:creationId xmlns:a16="http://schemas.microsoft.com/office/drawing/2014/main" id="{6A3E1212-6EBD-453B-AA7F-B9C54BD75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4" y="1916338"/>
            <a:ext cx="6191250" cy="390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894583"/>
      </p:ext>
    </p:extLst>
  </p:cSld>
  <p:clrMapOvr>
    <a:masterClrMapping/>
  </p:clrMapOvr>
  <p:transition spd="slow" advClick="0" advTm="500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D24F9A-BE72-4F77-BB1C-1B271A532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Basic networking concepts</a:t>
            </a:r>
          </a:p>
        </p:txBody>
      </p:sp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p:transition spd="slow" advClick="0" advTm="5000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A7E3010-D0EC-47B7-97E6-A31DA8119F00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20AFA-E7C9-4D8A-ACB0-C80E304C6B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Pin 1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Pin 1</a:t>
            </a:r>
          </a:p>
          <a:p>
            <a:r>
              <a:rPr lang="en-US" dirty="0"/>
              <a:t>Pin 2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Pin 2, etc.</a:t>
            </a:r>
          </a:p>
          <a:p>
            <a:r>
              <a:rPr lang="en-US" dirty="0"/>
              <a:t>Most commonly used to </a:t>
            </a:r>
            <a:br>
              <a:rPr lang="en-US" dirty="0"/>
            </a:br>
            <a:r>
              <a:rPr lang="en-US" dirty="0"/>
              <a:t>connect devices from 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different</a:t>
            </a:r>
            <a:r>
              <a:rPr lang="en-US" dirty="0"/>
              <a:t> types:</a:t>
            </a:r>
          </a:p>
          <a:p>
            <a:pPr lvl="1"/>
            <a:r>
              <a:rPr lang="en-US" dirty="0"/>
              <a:t>Host to switch</a:t>
            </a:r>
          </a:p>
          <a:p>
            <a:pPr lvl="1"/>
            <a:r>
              <a:rPr lang="en-US" dirty="0"/>
              <a:t>Switch to router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79B6E4-DC00-4468-8724-E6BF6173F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Straight-through Cable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FEA20B-EA2F-4AA4-A146-930FE17118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98382E4-1462-4236-A551-3B855C92F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89" y="1616364"/>
            <a:ext cx="6123920" cy="424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18358"/>
      </p:ext>
    </p:extLst>
  </p:cSld>
  <p:clrMapOvr>
    <a:masterClrMapping/>
  </p:clrMapOvr>
  <p:transition spd="slow" advClick="0" advTm="5000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A7E3010-D0EC-47B7-97E6-A31DA8119F00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20AFA-E7C9-4D8A-ACB0-C80E304C6B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“straight” cable can be </a:t>
            </a:r>
            <a:br>
              <a:rPr lang="en-US" dirty="0"/>
            </a:br>
            <a:r>
              <a:rPr lang="en-US" dirty="0"/>
              <a:t>either:</a:t>
            </a:r>
          </a:p>
          <a:p>
            <a:pPr lvl="1"/>
            <a:r>
              <a:rPr lang="en-US" dirty="0"/>
              <a:t>T568B to T568B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OR</a:t>
            </a:r>
          </a:p>
          <a:p>
            <a:pPr lvl="1"/>
            <a:r>
              <a:rPr lang="en-US" dirty="0"/>
              <a:t>T568A to T568A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79B6E4-DC00-4468-8724-E6BF6173F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Straight-through Cable (2)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FEA20B-EA2F-4AA4-A146-930FE17118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7F2D03-2FB8-498F-93C5-A7063280C212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49" y="1645303"/>
            <a:ext cx="6123600" cy="42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216285"/>
      </p:ext>
    </p:extLst>
  </p:cSld>
  <p:clrMapOvr>
    <a:masterClrMapping/>
  </p:clrMapOvr>
  <p:transition spd="slow" advClick="0" advTm="5000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9D4D07-CB87-46B0-AD02-A12BD930A4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Pin 1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Pin 3</a:t>
            </a:r>
          </a:p>
          <a:p>
            <a:r>
              <a:rPr lang="en-US" dirty="0"/>
              <a:t>Pin 2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Pin 6, etc.</a:t>
            </a:r>
          </a:p>
          <a:p>
            <a:r>
              <a:rPr lang="en-US" dirty="0"/>
              <a:t>Most commonly used to </a:t>
            </a:r>
            <a:br>
              <a:rPr lang="en-US" dirty="0"/>
            </a:br>
            <a:r>
              <a:rPr lang="en-US" dirty="0"/>
              <a:t>connect two hosts directly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6F316C-027C-4215-8277-864607D5D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Crossover Cable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41C232-99D7-4D8A-B6A8-3D1C0E86E8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8B2B87-FC07-400A-8105-630143B56007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151B6B4-33E9-4F6E-96C2-81EE83B91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17" y="1831975"/>
            <a:ext cx="5980083" cy="373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88799"/>
      </p:ext>
    </p:extLst>
  </p:cSld>
  <p:clrMapOvr>
    <a:masterClrMapping/>
  </p:clrMapOvr>
  <p:transition spd="slow" advClick="0" advTm="5000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4A53090-64A0-4944-A7E1-67268F7957A4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7B5DF96-067B-4279-8C84-CC4011C2E5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It is T568B from one side </a:t>
            </a:r>
            <a:br>
              <a:rPr lang="en-US" dirty="0"/>
            </a:br>
            <a:r>
              <a:rPr lang="en-US" dirty="0"/>
              <a:t>and T568A from the other</a:t>
            </a:r>
          </a:p>
          <a:p>
            <a:r>
              <a:rPr lang="en-US" dirty="0"/>
              <a:t>Used to connect devices</a:t>
            </a:r>
            <a:br>
              <a:rPr lang="en-US" dirty="0"/>
            </a:br>
            <a:r>
              <a:rPr lang="en-US" dirty="0"/>
              <a:t>from the </a:t>
            </a:r>
            <a:r>
              <a:rPr lang="en-US" dirty="0">
                <a:solidFill>
                  <a:schemeClr val="bg1"/>
                </a:solidFill>
              </a:rPr>
              <a:t>same</a:t>
            </a:r>
            <a:r>
              <a:rPr lang="en-US" dirty="0"/>
              <a:t> type:</a:t>
            </a:r>
          </a:p>
          <a:p>
            <a:pPr lvl="1"/>
            <a:r>
              <a:rPr lang="en-US" dirty="0"/>
              <a:t>Host to host</a:t>
            </a:r>
          </a:p>
          <a:p>
            <a:pPr lvl="1"/>
            <a:r>
              <a:rPr lang="en-US" dirty="0"/>
              <a:t>Router to router</a:t>
            </a:r>
          </a:p>
          <a:p>
            <a:pPr lvl="1"/>
            <a:r>
              <a:rPr lang="en-US" dirty="0"/>
              <a:t>Host to router </a:t>
            </a:r>
            <a:br>
              <a:rPr lang="en-US" dirty="0"/>
            </a:br>
            <a:r>
              <a:rPr lang="en-US" dirty="0"/>
              <a:t>(yes, no mistake) 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6F316C-027C-4215-8277-864607D5D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Crossover Cable (2)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41C232-99D7-4D8A-B6A8-3D1C0E86E8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04FC94-967D-4692-A3F4-061AEE269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6" y="1824056"/>
            <a:ext cx="6214825" cy="393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487499"/>
      </p:ext>
    </p:extLst>
  </p:cSld>
  <p:clrMapOvr>
    <a:masterClrMapping/>
  </p:clrMapOvr>
  <p:transition spd="slow" advClick="0" advTm="5000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698C1C-2C18-40D3-B39E-D23B3A408F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1" y="1196125"/>
            <a:ext cx="8685743" cy="520106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MDI: Medium Dependent Interface – </a:t>
            </a:r>
            <a:br>
              <a:rPr lang="en-US" dirty="0"/>
            </a:br>
            <a:r>
              <a:rPr lang="en-US" dirty="0"/>
              <a:t>standard wiring for end stations</a:t>
            </a:r>
          </a:p>
          <a:p>
            <a:r>
              <a:rPr lang="en-US" dirty="0"/>
              <a:t>MDIX: Medium Dependent Interface </a:t>
            </a:r>
            <a:br>
              <a:rPr lang="en-US" dirty="0"/>
            </a:br>
            <a:r>
              <a:rPr lang="en-US" dirty="0"/>
              <a:t>Crossover - standard wiring for hubs and </a:t>
            </a:r>
            <a:br>
              <a:rPr lang="en-US" dirty="0"/>
            </a:br>
            <a:r>
              <a:rPr lang="en-US" dirty="0"/>
              <a:t>switches</a:t>
            </a:r>
          </a:p>
          <a:p>
            <a:r>
              <a:rPr lang="en-US" sz="3600" dirty="0"/>
              <a:t>The good news! Auto MDI/MDIX </a:t>
            </a:r>
            <a:br>
              <a:rPr lang="en-US" sz="3600" dirty="0"/>
            </a:br>
            <a:r>
              <a:rPr lang="en-US" sz="3600" dirty="0"/>
              <a:t>automatically detects the required cable </a:t>
            </a:r>
            <a:br>
              <a:rPr lang="en-US" sz="3600" dirty="0"/>
            </a:br>
            <a:r>
              <a:rPr lang="en-US" sz="3600" dirty="0"/>
              <a:t>connection type and configures the </a:t>
            </a:r>
            <a:br>
              <a:rPr lang="en-US" sz="3600" dirty="0"/>
            </a:br>
            <a:r>
              <a:rPr lang="en-US" sz="3600" dirty="0"/>
              <a:t>connection appropriately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E139D7-0B7E-488C-91A5-B62812FEE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MDI/MDIX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12231-BD55-4D87-B67F-3BBC1F28AA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9218" name="Picture 2" descr="Image result for yes expression">
            <a:extLst>
              <a:ext uri="{FF2B5EF4-FFF2-40B4-BE49-F238E27FC236}">
                <a16:creationId xmlns:a16="http://schemas.microsoft.com/office/drawing/2014/main" id="{37320742-C51A-4A3E-A120-9EAF2CB1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568" y="3924457"/>
            <a:ext cx="3640985" cy="247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084343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4A53090-64A0-4944-A7E1-67268F7957A4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7B5DF96-067B-4279-8C84-CC4011C2E5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7886" y="1353867"/>
            <a:ext cx="5507349" cy="5027884"/>
          </a:xfrm>
        </p:spPr>
        <p:txBody>
          <a:bodyPr/>
          <a:lstStyle/>
          <a:p>
            <a:r>
              <a:rPr lang="en-US" dirty="0"/>
              <a:t>Used to connect to the 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console</a:t>
            </a:r>
            <a:r>
              <a:rPr lang="en-US" dirty="0"/>
              <a:t> of a networking</a:t>
            </a:r>
            <a:br>
              <a:rPr lang="en-US" dirty="0"/>
            </a:br>
            <a:r>
              <a:rPr lang="en-US" dirty="0"/>
              <a:t>device (switch, router)</a:t>
            </a:r>
          </a:p>
          <a:p>
            <a:r>
              <a:rPr lang="en-US" dirty="0"/>
              <a:t>Usually a USB to Serial</a:t>
            </a:r>
            <a:br>
              <a:rPr lang="en-US" dirty="0"/>
            </a:br>
            <a:r>
              <a:rPr lang="en-US" dirty="0"/>
              <a:t>adapter is also required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6F316C-027C-4215-8277-864607D5D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Console Cable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41C232-99D7-4D8A-B6A8-3D1C0E86E8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0244" name="Picture 4" descr="Image result for console cable">
            <a:extLst>
              <a:ext uri="{FF2B5EF4-FFF2-40B4-BE49-F238E27FC236}">
                <a16:creationId xmlns:a16="http://schemas.microsoft.com/office/drawing/2014/main" id="{5EA648A6-C561-4080-BDB0-9611FF1EC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5377"/>
            <a:ext cx="3177309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mage result for usb to console hama">
            <a:extLst>
              <a:ext uri="{FF2B5EF4-FFF2-40B4-BE49-F238E27FC236}">
                <a16:creationId xmlns:a16="http://schemas.microsoft.com/office/drawing/2014/main" id="{C102B560-A95C-4D75-94B5-CD77E213B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308" y="3819528"/>
            <a:ext cx="3195767" cy="288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610010"/>
      </p:ext>
    </p:extLst>
  </p:cSld>
  <p:clrMapOvr>
    <a:masterClrMapping/>
  </p:clrMapOvr>
  <p:transition spd="slow" advClick="0" advTm="5000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E24A82-B62F-4843-B405-47598CFD7A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IP and MAC addresses</a:t>
            </a:r>
          </a:p>
        </p:txBody>
      </p:sp>
    </p:spTree>
    <p:extLst>
      <p:ext uri="{BB962C8B-B14F-4D97-AF65-F5344CB8AC3E}">
        <p14:creationId xmlns:p14="http://schemas.microsoft.com/office/powerpoint/2010/main" val="3685350813"/>
      </p:ext>
    </p:extLst>
  </p:cSld>
  <p:clrMapOvr>
    <a:masterClrMapping/>
  </p:clrMapOvr>
  <p:transition spd="slow" advClick="0" advTm="5000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FFE07C-D4B4-4D57-AE94-ACABFBDAB6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Known as </a:t>
            </a:r>
            <a:r>
              <a:rPr lang="en-US" dirty="0">
                <a:solidFill>
                  <a:schemeClr val="bg1"/>
                </a:solidFill>
              </a:rPr>
              <a:t>logical</a:t>
            </a:r>
            <a:r>
              <a:rPr lang="en-US" dirty="0"/>
              <a:t> address</a:t>
            </a:r>
          </a:p>
          <a:p>
            <a:r>
              <a:rPr lang="en-US" dirty="0"/>
              <a:t>Can be assigned to network and end devices</a:t>
            </a:r>
          </a:p>
          <a:p>
            <a:r>
              <a:rPr lang="en-US" dirty="0"/>
              <a:t>Essential part in routing</a:t>
            </a:r>
          </a:p>
          <a:p>
            <a:r>
              <a:rPr lang="en-US" dirty="0"/>
              <a:t>Four bytes (octets), separated with “ </a:t>
            </a:r>
            <a:r>
              <a:rPr lang="en-US" dirty="0">
                <a:solidFill>
                  <a:schemeClr val="bg1"/>
                </a:solidFill>
              </a:rPr>
              <a:t>.</a:t>
            </a:r>
            <a:r>
              <a:rPr lang="en-US" dirty="0"/>
              <a:t> “  Example: 1</a:t>
            </a:r>
            <a:r>
              <a:rPr lang="en-US" dirty="0">
                <a:solidFill>
                  <a:schemeClr val="bg1"/>
                </a:solidFill>
              </a:rPr>
              <a:t>.</a:t>
            </a:r>
            <a:r>
              <a:rPr lang="en-US" dirty="0"/>
              <a:t>3</a:t>
            </a:r>
            <a:r>
              <a:rPr lang="en-US" dirty="0">
                <a:solidFill>
                  <a:schemeClr val="bg1"/>
                </a:solidFill>
              </a:rPr>
              <a:t>.</a:t>
            </a:r>
            <a:r>
              <a:rPr lang="en-US" dirty="0"/>
              <a:t>2</a:t>
            </a:r>
            <a:r>
              <a:rPr lang="en-US" dirty="0">
                <a:solidFill>
                  <a:schemeClr val="bg1"/>
                </a:solidFill>
              </a:rPr>
              <a:t>.</a:t>
            </a:r>
            <a:r>
              <a:rPr lang="en-US" dirty="0"/>
              <a:t>8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0E735C-FBFD-4027-954C-0DE01374E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Addresses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8F99-1E3B-4E54-99A7-2D8600FDA4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136892"/>
      </p:ext>
    </p:extLst>
  </p:cSld>
  <p:clrMapOvr>
    <a:masterClrMapping/>
  </p:clrMapOvr>
  <p:transition spd="slow" advClick="0" advTm="5000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0E735C-FBFD-4027-954C-0DE01374E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Addresses (2)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8F99-1E3B-4E54-99A7-2D8600FDA4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BCA0D0-C20E-4E88-AAF5-642A6E0A1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45" y="1344075"/>
            <a:ext cx="4672912" cy="52441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7D52CC-A310-487A-93BE-88C818001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959" y="1944438"/>
            <a:ext cx="5591996" cy="365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64187"/>
      </p:ext>
    </p:extLst>
  </p:cSld>
  <p:clrMapOvr>
    <a:masterClrMapping/>
  </p:clrMapOvr>
  <p:transition spd="slow" advClick="0" advTm="5000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F7FF07D-D0FE-48EA-8AA2-CFB444AAA6FF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89BEFA-6945-4F5A-A0EA-A105D16B5E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Known</a:t>
            </a:r>
            <a:r>
              <a:rPr lang="en-US" sz="3600" dirty="0">
                <a:solidFill>
                  <a:srgbClr val="F0A22E"/>
                </a:solidFill>
              </a:rPr>
              <a:t> </a:t>
            </a:r>
            <a:r>
              <a:rPr lang="en-US" dirty="0"/>
              <a:t>as</a:t>
            </a:r>
            <a:r>
              <a:rPr lang="en-US" sz="3600" dirty="0">
                <a:solidFill>
                  <a:srgbClr val="F0A22E"/>
                </a:solidFill>
              </a:rPr>
              <a:t> physical</a:t>
            </a:r>
            <a:r>
              <a:rPr lang="en-US" dirty="0"/>
              <a:t> address</a:t>
            </a:r>
          </a:p>
          <a:p>
            <a:r>
              <a:rPr lang="en-US" dirty="0"/>
              <a:t>Unique identifier assigned </a:t>
            </a:r>
            <a:br>
              <a:rPr lang="en-US" dirty="0"/>
            </a:br>
            <a:r>
              <a:rPr lang="en-US" dirty="0"/>
              <a:t>to network interfaces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48 bits </a:t>
            </a:r>
            <a:r>
              <a:rPr lang="en-US" dirty="0"/>
              <a:t>or </a:t>
            </a:r>
            <a:r>
              <a:rPr lang="en-US" dirty="0">
                <a:solidFill>
                  <a:schemeClr val="bg1"/>
                </a:solidFill>
              </a:rPr>
              <a:t>6 bytes </a:t>
            </a:r>
            <a:r>
              <a:rPr lang="en-US" dirty="0"/>
              <a:t>in a </a:t>
            </a:r>
            <a:br>
              <a:rPr lang="en-US" dirty="0"/>
            </a:br>
            <a:r>
              <a:rPr lang="en-US" dirty="0"/>
              <a:t>hexadecimal format </a:t>
            </a:r>
            <a:br>
              <a:rPr lang="en-US" dirty="0"/>
            </a:br>
            <a:r>
              <a:rPr lang="en-US" dirty="0"/>
              <a:t>(discussed later in the </a:t>
            </a:r>
            <a:br>
              <a:rPr lang="en-US" dirty="0"/>
            </a:br>
            <a:r>
              <a:rPr lang="en-US" dirty="0"/>
              <a:t>course)</a:t>
            </a:r>
          </a:p>
          <a:p>
            <a:r>
              <a:rPr lang="en-US" dirty="0"/>
              <a:t>Can you change it?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C5E73B-8DDB-48BA-B3B7-934366985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 Addresses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9BED3A-CF50-4158-AFE7-DDDDD74CC7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38E3CE-B44D-46EF-9EA0-9B19679A8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47" y="1914236"/>
            <a:ext cx="5747511" cy="367376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310396076"/>
      </p:ext>
    </p:extLst>
  </p:cSld>
  <p:clrMapOvr>
    <a:masterClrMapping/>
  </p:clrMapOvr>
  <p:transition spd="slow" advClick="0" advTm="5000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4B1A2786-D56F-483A-89E1-3801062CF3E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4851D51-CF4B-48DE-9366-A434D2F3F8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Multiple computers linked </a:t>
            </a:r>
            <a:br>
              <a:rPr lang="en-US" dirty="0"/>
            </a:br>
            <a:r>
              <a:rPr lang="en-US" dirty="0"/>
              <a:t>together</a:t>
            </a:r>
          </a:p>
          <a:p>
            <a:r>
              <a:rPr lang="en-US" dirty="0"/>
              <a:t>Main reason is to share</a:t>
            </a:r>
            <a:br>
              <a:rPr lang="en-US" dirty="0"/>
            </a:br>
            <a:r>
              <a:rPr lang="en-US" dirty="0"/>
              <a:t>resources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E3D3DB99-76E5-4947-B2D5-9C0650795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computer network?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9A490-62DA-4398-8562-B32CCEA16DE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2F6DB2A-E672-45FD-AA17-864CD63EB0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91" y="1865856"/>
            <a:ext cx="5457811" cy="415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28123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8E08B7-78E3-4462-9B44-24A3C7BDFB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Host-to-host communication</a:t>
            </a:r>
          </a:p>
          <a:p>
            <a:r>
              <a:rPr lang="en-US" dirty="0"/>
              <a:t>Device Identification and tracking</a:t>
            </a:r>
          </a:p>
          <a:p>
            <a:r>
              <a:rPr lang="en-US" dirty="0"/>
              <a:t>Static IP Assignment  (Matched MAC -&gt; receive IP)</a:t>
            </a:r>
          </a:p>
          <a:p>
            <a:r>
              <a:rPr lang="en-US" dirty="0"/>
              <a:t>MAC Address Filtering</a:t>
            </a:r>
          </a:p>
          <a:p>
            <a:r>
              <a:rPr lang="en-US" dirty="0"/>
              <a:t>MAC Address Authentication (ISPs use it, for example)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DC2343-53BA-43B0-B2EB-CDE90762C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MAC Address Used for?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FA50A-C423-47C9-9260-C626BFBC829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94603"/>
      </p:ext>
    </p:extLst>
  </p:cSld>
  <p:clrMapOvr>
    <a:masterClrMapping/>
  </p:clrMapOvr>
  <p:transition spd="slow" advClick="0" advTm="5000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EE9AFC-37B9-4159-9342-3C025C6F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MAC Address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636D3-AA7B-4EA3-AA8A-61AB72BC09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FA06088-697F-4E13-92B6-B314BC5005AB}"/>
              </a:ext>
            </a:extLst>
          </p:cNvPr>
          <p:cNvGrpSpPr/>
          <p:nvPr/>
        </p:nvGrpSpPr>
        <p:grpSpPr>
          <a:xfrm>
            <a:off x="146800" y="1205077"/>
            <a:ext cx="5990666" cy="5023333"/>
            <a:chOff x="11695" y="1487498"/>
            <a:chExt cx="5875215" cy="477395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454F445-B586-446A-A6D6-8C7F8C60E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95" y="2010717"/>
              <a:ext cx="5875215" cy="425073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A23945-812D-4A7D-B082-442FD0D6914E}"/>
                </a:ext>
              </a:extLst>
            </p:cNvPr>
            <p:cNvSpPr txBox="1"/>
            <p:nvPr/>
          </p:nvSpPr>
          <p:spPr>
            <a:xfrm>
              <a:off x="2055812" y="1487498"/>
              <a:ext cx="1553015" cy="497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Windows</a:t>
              </a:r>
              <a:endParaRPr lang="bg-BG" sz="28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AC42B36-B285-4710-9616-18E38CB2F2C7}"/>
              </a:ext>
            </a:extLst>
          </p:cNvPr>
          <p:cNvGrpSpPr/>
          <p:nvPr/>
        </p:nvGrpSpPr>
        <p:grpSpPr>
          <a:xfrm>
            <a:off x="6309141" y="1205077"/>
            <a:ext cx="5796913" cy="5023333"/>
            <a:chOff x="6071901" y="1487498"/>
            <a:chExt cx="6060028" cy="477395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DB8FC80-3C22-447C-B164-FB7D68225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1901" y="2010718"/>
              <a:ext cx="6060028" cy="425073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B745E9A-3ABE-416D-BF94-9E02AF437E15}"/>
                </a:ext>
              </a:extLst>
            </p:cNvPr>
            <p:cNvSpPr txBox="1"/>
            <p:nvPr/>
          </p:nvSpPr>
          <p:spPr>
            <a:xfrm>
              <a:off x="8486886" y="1487498"/>
              <a:ext cx="3581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Linux</a:t>
              </a:r>
              <a:endParaRPr lang="bg-BG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52047098"/>
      </p:ext>
    </p:extLst>
  </p:cSld>
  <p:clrMapOvr>
    <a:masterClrMapping/>
  </p:clrMapOvr>
  <p:transition spd="slow" advClick="0" advTm="5000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D3387E-D0DB-425C-A62C-81D7B3E3D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Modify a MAC Address in Windows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B6B0F-101E-45B6-8BD0-17689D89D9E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1EDA36-FC15-4C8E-B435-809BD9078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15" y="1752600"/>
            <a:ext cx="5867400" cy="37042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7F3938-4743-4253-80F5-85E6DE12D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12" y="1742813"/>
            <a:ext cx="5707922" cy="428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117499"/>
      </p:ext>
    </p:extLst>
  </p:cSld>
  <p:clrMapOvr>
    <a:masterClrMapping/>
  </p:clrMapOvr>
  <p:transition spd="slow" advClick="0" advTm="5000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D3387E-D0DB-425C-A62C-81D7B3E3D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Modify a MAC Address in Linux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B6B0F-101E-45B6-8BD0-17689D89D9E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E76F34-E3B9-4ED7-AAE3-04B8FCB6C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5" y="1283335"/>
            <a:ext cx="6011349" cy="427926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B658F78-C8C2-43EF-80CF-898EB3E593CF}"/>
              </a:ext>
            </a:extLst>
          </p:cNvPr>
          <p:cNvGrpSpPr/>
          <p:nvPr/>
        </p:nvGrpSpPr>
        <p:grpSpPr>
          <a:xfrm>
            <a:off x="6371503" y="1717444"/>
            <a:ext cx="5486400" cy="3179963"/>
            <a:chOff x="6399212" y="1283334"/>
            <a:chExt cx="5486400" cy="317996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C2D0F70-5119-4A21-902A-6CA611E38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9212" y="1283334"/>
              <a:ext cx="5486400" cy="222186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7E55B21-ECB4-4DFC-8476-74B77CADDAFC}"/>
                </a:ext>
              </a:extLst>
            </p:cNvPr>
            <p:cNvSpPr/>
            <p:nvPr/>
          </p:nvSpPr>
          <p:spPr>
            <a:xfrm>
              <a:off x="6480212" y="3940077"/>
              <a:ext cx="342805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The new MAC address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8D15F65-0C1F-49BF-B6E7-5D1E8D34D3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9612" y="2394266"/>
              <a:ext cx="1105333" cy="156813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5068004"/>
      </p:ext>
    </p:extLst>
  </p:cSld>
  <p:clrMapOvr>
    <a:masterClrMapping/>
  </p:clrMapOvr>
  <p:transition spd="slow" advClick="0" advTm="5000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E0B536-2055-4ACD-9406-BD1C3AE47D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Traffic Types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3070749"/>
      </p:ext>
    </p:extLst>
  </p:cSld>
  <p:clrMapOvr>
    <a:masterClrMapping/>
  </p:clrMapOvr>
  <p:transition spd="slow" advClick="0" advTm="5000">
    <p:push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BC8E4EF-7F21-4FDA-8C1C-797BD3F620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-3179" y="1095377"/>
            <a:ext cx="8676123" cy="5610664"/>
          </a:xfrm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34559-8C00-4864-A3EB-D370A383CA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71617" y="1353867"/>
            <a:ext cx="3323618" cy="5027884"/>
          </a:xfrm>
        </p:spPr>
        <p:txBody>
          <a:bodyPr/>
          <a:lstStyle/>
          <a:p>
            <a:r>
              <a:rPr lang="en-US" dirty="0"/>
              <a:t>Unicast</a:t>
            </a:r>
          </a:p>
          <a:p>
            <a:r>
              <a:rPr lang="en-US" dirty="0"/>
              <a:t>Broadcast</a:t>
            </a:r>
          </a:p>
          <a:p>
            <a:r>
              <a:rPr lang="en-US" dirty="0"/>
              <a:t>Multicast</a:t>
            </a:r>
          </a:p>
          <a:p>
            <a:r>
              <a:rPr lang="en-US" sz="2400" dirty="0"/>
              <a:t>(Anycast)</a:t>
            </a:r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C08D7C-9A31-4C07-B995-402C3B0A5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traffic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F8372-03E7-4B45-963C-F65A2B147E8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254361-F9FA-4C4E-B00B-5D92528CB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65" y="1560946"/>
            <a:ext cx="8274908" cy="312420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77416395"/>
      </p:ext>
    </p:extLst>
  </p:cSld>
  <p:clrMapOvr>
    <a:masterClrMapping/>
  </p:clrMapOvr>
  <p:transition spd="slow" advClick="0" advTm="5000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934948-A87A-4B51-8147-76DF66064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Unicast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B627A-75A9-4C0A-A184-35C842F7185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757D1E-52A8-4296-A637-CC0DBA3A0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254" y="1515217"/>
            <a:ext cx="9688946" cy="503640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247683221"/>
      </p:ext>
    </p:extLst>
  </p:cSld>
  <p:clrMapOvr>
    <a:masterClrMapping/>
  </p:clrMapOvr>
  <p:transition spd="slow" advClick="0" advTm="5000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FA1ADFC-A823-4B9B-9852-29C5498213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-3178" y="1095377"/>
            <a:ext cx="6099178" cy="5610664"/>
          </a:xfrm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5734F-FC1F-441D-B05F-B2507D1C4E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71492" y="1353867"/>
            <a:ext cx="5723744" cy="502788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Single</a:t>
            </a:r>
            <a:r>
              <a:rPr lang="en-US" dirty="0"/>
              <a:t> destination identified by a unique address</a:t>
            </a:r>
          </a:p>
          <a:p>
            <a:r>
              <a:rPr lang="en-US" dirty="0"/>
              <a:t>Used in host-to-host or </a:t>
            </a:r>
            <a:br>
              <a:rPr lang="en-US" dirty="0"/>
            </a:br>
            <a:r>
              <a:rPr lang="en-US" dirty="0"/>
              <a:t>host-to-server </a:t>
            </a:r>
            <a:br>
              <a:rPr lang="en-US" dirty="0"/>
            </a:br>
            <a:r>
              <a:rPr lang="en-US" dirty="0"/>
              <a:t>communication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A71529-DE36-4626-A04D-F616260E3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Unicast (2)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BD64B-708E-459B-AA66-0A8060D705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651E0D-27B9-410B-90F2-DB4CBD515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39" y="1572491"/>
            <a:ext cx="5418716" cy="438658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655695832"/>
      </p:ext>
    </p:extLst>
  </p:cSld>
  <p:clrMapOvr>
    <a:masterClrMapping/>
  </p:clrMapOvr>
  <p:transition spd="slow" advClick="0" advTm="5000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1E03CD1-9536-4BD2-9FB8-7D6C39C4800B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8C80D-C3F9-494D-8A42-D3BEAC9B02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Send a message to </a:t>
            </a:r>
            <a:r>
              <a:rPr lang="en-US" dirty="0">
                <a:solidFill>
                  <a:schemeClr val="bg1"/>
                </a:solidFill>
              </a:rPr>
              <a:t>all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recipients simultaneously</a:t>
            </a:r>
          </a:p>
          <a:p>
            <a:r>
              <a:rPr lang="en-US" dirty="0"/>
              <a:t>Used in DHCP, ARP</a:t>
            </a:r>
            <a:br>
              <a:rPr lang="en-US" dirty="0"/>
            </a:br>
            <a:r>
              <a:rPr lang="en-US" sz="2800" dirty="0"/>
              <a:t>(will be discussed later)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6980F5-247B-4136-A7A5-C536D571F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Broadcast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44A77D-CE13-4293-BD53-0157F4F1D74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D04DBA-D374-4BC5-B734-B682348EA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59" y="1449241"/>
            <a:ext cx="5530360" cy="504499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769248900"/>
      </p:ext>
    </p:extLst>
  </p:cSld>
  <p:clrMapOvr>
    <a:masterClrMapping/>
  </p:clrMapOvr>
  <p:transition spd="slow" advClick="0" advTm="5000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AFF4421-C0F0-4158-9C05-8DE823AC1F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-3178" y="1095377"/>
            <a:ext cx="5834580" cy="5610664"/>
          </a:xfrm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C19C7-727A-49D5-BF7A-9240AABF56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60656" y="1353867"/>
            <a:ext cx="5834580" cy="502788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Transmit a single message to a 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group</a:t>
            </a:r>
            <a:r>
              <a:rPr lang="en-US" dirty="0"/>
              <a:t> of recipients</a:t>
            </a:r>
          </a:p>
          <a:p>
            <a:r>
              <a:rPr lang="en-US" dirty="0"/>
              <a:t>One-to-many or many-to-many distribution</a:t>
            </a:r>
          </a:p>
          <a:p>
            <a:r>
              <a:rPr lang="en-US" dirty="0"/>
              <a:t>Examples:</a:t>
            </a:r>
          </a:p>
          <a:p>
            <a:pPr lvl="1" defTabSz="122040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</a:pPr>
            <a:r>
              <a:rPr lang="en-US" dirty="0"/>
              <a:t>one person is talking on </a:t>
            </a:r>
            <a:br>
              <a:rPr lang="en-US" dirty="0"/>
            </a:br>
            <a:r>
              <a:rPr lang="en-US" dirty="0"/>
              <a:t>Skype with two other people</a:t>
            </a:r>
          </a:p>
          <a:p>
            <a:pPr lvl="1" defTabSz="1220400">
              <a:lnSpc>
                <a:spcPct val="100000"/>
              </a:lnSpc>
              <a:spcBef>
                <a:spcPts val="200"/>
              </a:spcBef>
              <a:spcAft>
                <a:spcPts val="100"/>
              </a:spcAft>
            </a:pPr>
            <a:r>
              <a:rPr lang="en-US" dirty="0"/>
              <a:t>sending e-mail message to a mailing list</a:t>
            </a:r>
          </a:p>
          <a:p>
            <a:pPr lvl="1" defTabSz="1220400">
              <a:lnSpc>
                <a:spcPct val="100000"/>
              </a:lnSpc>
              <a:spcBef>
                <a:spcPts val="200"/>
              </a:spcBef>
              <a:spcAft>
                <a:spcPts val="100"/>
              </a:spcAft>
            </a:pPr>
            <a:r>
              <a:rPr lang="en-US" dirty="0"/>
              <a:t>audio/video streaming</a:t>
            </a:r>
          </a:p>
          <a:p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ABF485-98C7-4DD6-AE20-C87038B26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Multicast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1CAC69-0343-4862-87C7-AD26281E971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B6F774-B33D-48DF-BFE3-03BD41D34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94" y="1752599"/>
            <a:ext cx="5386492" cy="3465945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813046434"/>
      </p:ext>
    </p:extLst>
  </p:cSld>
  <p:clrMapOvr>
    <a:masterClrMapping/>
  </p:clrMapOvr>
  <p:transition spd="slow" advClick="0" advTm="5000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E60246-A670-4E24-B42F-777076B1A0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ARPANET</a:t>
            </a:r>
            <a:r>
              <a:rPr lang="en-US" dirty="0"/>
              <a:t> - The 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/>
              <a:t>dvanced </a:t>
            </a:r>
            <a:r>
              <a:rPr lang="en-US" dirty="0">
                <a:solidFill>
                  <a:schemeClr val="bg1"/>
                </a:solidFill>
              </a:rPr>
              <a:t>R</a:t>
            </a:r>
            <a:r>
              <a:rPr lang="en-US" dirty="0"/>
              <a:t>esearch </a:t>
            </a:r>
            <a:r>
              <a:rPr lang="en-US" dirty="0">
                <a:solidFill>
                  <a:schemeClr val="bg1"/>
                </a:solidFill>
              </a:rPr>
              <a:t>P</a:t>
            </a:r>
            <a:r>
              <a:rPr lang="en-US" dirty="0"/>
              <a:t>rojects 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/>
              <a:t>gency </a:t>
            </a:r>
            <a:r>
              <a:rPr lang="en-US" dirty="0" err="1">
                <a:solidFill>
                  <a:schemeClr val="bg1"/>
                </a:solidFill>
              </a:rPr>
              <a:t>NET</a:t>
            </a:r>
            <a:r>
              <a:rPr lang="en-US" dirty="0" err="1"/>
              <a:t>work</a:t>
            </a:r>
            <a:endParaRPr lang="en-US" dirty="0"/>
          </a:p>
          <a:p>
            <a:r>
              <a:rPr lang="en-US" dirty="0"/>
              <a:t>Established in 1969</a:t>
            </a:r>
          </a:p>
          <a:p>
            <a:r>
              <a:rPr lang="en-US" dirty="0"/>
              <a:t>It is the first packet switching network which will use </a:t>
            </a:r>
            <a:r>
              <a:rPr lang="en-US" dirty="0">
                <a:solidFill>
                  <a:schemeClr val="bg1"/>
                </a:solidFill>
              </a:rPr>
              <a:t>TCP/IP</a:t>
            </a:r>
          </a:p>
          <a:p>
            <a:r>
              <a:rPr lang="en-US" dirty="0"/>
              <a:t>It was designed for scientific purposes and to share computer </a:t>
            </a:r>
            <a:br>
              <a:rPr lang="en-US" dirty="0"/>
            </a:br>
            <a:r>
              <a:rPr lang="en-US" dirty="0"/>
              <a:t>resources</a:t>
            </a:r>
          </a:p>
          <a:p>
            <a:r>
              <a:rPr lang="en-US" dirty="0"/>
              <a:t>It </a:t>
            </a:r>
            <a:r>
              <a:rPr lang="en-US" u="sng" dirty="0"/>
              <a:t>did not </a:t>
            </a:r>
            <a:r>
              <a:rPr lang="en-US" dirty="0"/>
              <a:t>start as military purpose network and it was </a:t>
            </a:r>
            <a:r>
              <a:rPr lang="en-US" u="sng" dirty="0"/>
              <a:t>not </a:t>
            </a:r>
            <a:br>
              <a:rPr lang="en-US" u="sng" dirty="0"/>
            </a:br>
            <a:r>
              <a:rPr lang="en-US" u="sng" dirty="0"/>
              <a:t>designed</a:t>
            </a:r>
            <a:r>
              <a:rPr lang="en-US" dirty="0"/>
              <a:t> to survive a nuclear attack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D65D61-8C57-4091-82EA-B8AD4DB8E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it start?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DB03A1-1165-4D3A-AB37-079B88B38E6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692840"/>
      </p:ext>
    </p:extLst>
  </p:cSld>
  <p:clrMapOvr>
    <a:masterClrMapping/>
  </p:clrMapOvr>
  <p:transition spd="slow" advClick="0" advTm="5000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E00E95ED-BBDE-4B94-9570-72C4AEDA9C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-3178" y="1095377"/>
            <a:ext cx="5707293" cy="5610664"/>
          </a:xfrm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DB5F69-B39F-4847-9374-B95097D0B5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74328" y="1353867"/>
            <a:ext cx="6120908" cy="5027884"/>
          </a:xfrm>
        </p:spPr>
        <p:txBody>
          <a:bodyPr>
            <a:normAutofit fontScale="92500"/>
          </a:bodyPr>
          <a:lstStyle/>
          <a:p>
            <a:r>
              <a:rPr lang="en-US" dirty="0"/>
              <a:t>Traffic from a single sender is </a:t>
            </a:r>
            <a:br>
              <a:rPr lang="en-US" dirty="0"/>
            </a:br>
            <a:r>
              <a:rPr lang="en-US" dirty="0"/>
              <a:t>routed to the </a:t>
            </a:r>
            <a:r>
              <a:rPr lang="en-US" dirty="0">
                <a:solidFill>
                  <a:schemeClr val="bg1"/>
                </a:solidFill>
              </a:rPr>
              <a:t>nearest node in a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group </a:t>
            </a:r>
            <a:r>
              <a:rPr lang="en-US" dirty="0"/>
              <a:t>of potential receivers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dirty="0"/>
              <a:t>Advantages:</a:t>
            </a:r>
          </a:p>
          <a:p>
            <a:pPr lvl="2">
              <a:lnSpc>
                <a:spcPts val="32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/>
              <a:t>better speed/performance</a:t>
            </a:r>
          </a:p>
          <a:p>
            <a:pPr lvl="2">
              <a:lnSpc>
                <a:spcPts val="32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/>
              <a:t>enhanced reliability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3400" dirty="0"/>
              <a:t>Disadvantages:</a:t>
            </a:r>
          </a:p>
          <a:p>
            <a:pPr lvl="2">
              <a:lnSpc>
                <a:spcPts val="32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/>
              <a:t>more difficult to implement </a:t>
            </a:r>
            <a:br>
              <a:rPr lang="en-US" dirty="0"/>
            </a:br>
            <a:r>
              <a:rPr lang="en-US" dirty="0"/>
              <a:t>and troubleshoot</a:t>
            </a:r>
          </a:p>
          <a:p>
            <a:pPr lvl="2">
              <a:lnSpc>
                <a:spcPts val="32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/>
              <a:t>not supported by all protocols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endParaRPr lang="en-US" sz="3200" dirty="0"/>
          </a:p>
          <a:p>
            <a:pPr>
              <a:spcBef>
                <a:spcPts val="200"/>
              </a:spcBef>
              <a:spcAft>
                <a:spcPts val="200"/>
              </a:spcAft>
            </a:pPr>
            <a:endParaRPr lang="en-US" dirty="0"/>
          </a:p>
          <a:p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A8B724-0577-4FAF-BEF4-266FA6CF6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Anycast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F3497F-63FE-4D84-8D64-62FA1828076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0306C5-9107-493B-B43E-30D512A7F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58" y="1928090"/>
            <a:ext cx="4753986" cy="326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46831"/>
      </p:ext>
    </p:extLst>
  </p:cSld>
  <p:clrMapOvr>
    <a:masterClrMapping/>
  </p:clrMapOvr>
  <p:transition spd="slow" advClick="0" advTm="5000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09B09C-9CBE-4AAD-B78E-339A6279A5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OSI and TCP/IP models</a:t>
            </a:r>
          </a:p>
        </p:txBody>
      </p:sp>
    </p:spTree>
    <p:extLst>
      <p:ext uri="{BB962C8B-B14F-4D97-AF65-F5344CB8AC3E}">
        <p14:creationId xmlns:p14="http://schemas.microsoft.com/office/powerpoint/2010/main" val="590164324"/>
      </p:ext>
    </p:extLst>
  </p:cSld>
  <p:clrMapOvr>
    <a:masterClrMapping/>
  </p:clrMapOvr>
  <p:transition spd="slow" advClick="0" advTm="5000">
    <p:push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E7F3B25D-A989-4B8D-9F46-B712E2E89E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-100296" y="1095377"/>
            <a:ext cx="5679060" cy="5610664"/>
          </a:xfrm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361FB-1B13-4B23-AE49-1133AB7994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52655" y="1353867"/>
            <a:ext cx="6474690" cy="5027884"/>
          </a:xfrm>
        </p:spPr>
        <p:txBody>
          <a:bodyPr>
            <a:normAutofit fontScale="92500"/>
          </a:bodyPr>
          <a:lstStyle/>
          <a:p>
            <a:r>
              <a:rPr lang="en-US" dirty="0"/>
              <a:t>OSI = Open Systems Interconnection</a:t>
            </a:r>
          </a:p>
          <a:p>
            <a:r>
              <a:rPr lang="en-US" dirty="0"/>
              <a:t>Why?</a:t>
            </a:r>
          </a:p>
          <a:p>
            <a:pPr lvl="2"/>
            <a:r>
              <a:rPr lang="en-US" dirty="0"/>
              <a:t>Organizes the information</a:t>
            </a:r>
          </a:p>
          <a:p>
            <a:pPr lvl="2"/>
            <a:r>
              <a:rPr lang="en-US" dirty="0"/>
              <a:t>Simplifies learning</a:t>
            </a:r>
          </a:p>
          <a:p>
            <a:pPr lvl="2"/>
            <a:r>
              <a:rPr lang="en-US" dirty="0"/>
              <a:t>Standards for the vendors</a:t>
            </a:r>
          </a:p>
          <a:p>
            <a:pPr lvl="2"/>
            <a:r>
              <a:rPr lang="en-US" dirty="0"/>
              <a:t>Easier troubleshooting</a:t>
            </a:r>
          </a:p>
          <a:p>
            <a:r>
              <a:rPr lang="en-US" sz="3400" dirty="0"/>
              <a:t>Protocol Data Unit (PDU) – different data format at each layer</a:t>
            </a:r>
          </a:p>
          <a:p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319455-3512-4508-8990-C8E03BA0F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 Model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D4704-6CC2-444D-AB8D-BCBBCE6FF1E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2BADAC-F512-46C7-A870-9136753A9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80" y="1177695"/>
            <a:ext cx="4857943" cy="5446028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600757976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A5FA09A-5C48-425C-9949-C1221E1309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-3178" y="1095377"/>
            <a:ext cx="4861505" cy="5610664"/>
          </a:xfrm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78FED-7F0C-434C-A119-5C62F3A0A5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33818" y="1353867"/>
            <a:ext cx="6961417" cy="5027884"/>
          </a:xfrm>
        </p:spPr>
        <p:txBody>
          <a:bodyPr/>
          <a:lstStyle/>
          <a:p>
            <a:r>
              <a:rPr lang="en-US" dirty="0"/>
              <a:t>The first and lowest layer</a:t>
            </a:r>
          </a:p>
          <a:p>
            <a:r>
              <a:rPr lang="en-US" dirty="0"/>
              <a:t>Transmitting raw bits</a:t>
            </a:r>
          </a:p>
          <a:p>
            <a:r>
              <a:rPr lang="en-US" dirty="0"/>
              <a:t>Wiring standards</a:t>
            </a:r>
          </a:p>
          <a:p>
            <a:r>
              <a:rPr lang="en-US" dirty="0"/>
              <a:t>Devices:  hubs, repeaters, modems, cabling, connectors</a:t>
            </a:r>
          </a:p>
          <a:p>
            <a:r>
              <a:rPr lang="en-US" dirty="0"/>
              <a:t>Protocols: USB, Infrared, Bluetooth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507B0E-B734-4718-B2F7-5B3CAF84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1 - Physical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FE0BA1-CCBB-44D2-AA8C-92B8FBDA3D3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E09607-7CD4-4A2C-83EA-5B52CFF06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5" y="1446856"/>
            <a:ext cx="3304318" cy="490770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796B68E-4D4D-498A-A458-AE72B62D4598}"/>
              </a:ext>
            </a:extLst>
          </p:cNvPr>
          <p:cNvSpPr/>
          <p:nvPr/>
        </p:nvSpPr>
        <p:spPr>
          <a:xfrm rot="10800000">
            <a:off x="3718147" y="5775324"/>
            <a:ext cx="990600" cy="381001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006820"/>
      </p:ext>
    </p:extLst>
  </p:cSld>
  <p:clrMapOvr>
    <a:masterClrMapping/>
  </p:clrMapOvr>
  <p:transition spd="slow" advClick="0" advTm="5000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A5FA09A-5C48-425C-9949-C1221E1309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-3178" y="1095377"/>
            <a:ext cx="4861505" cy="5610664"/>
          </a:xfrm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78FED-7F0C-434C-A119-5C62F3A0A5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33818" y="1353867"/>
            <a:ext cx="6961417" cy="5027884"/>
          </a:xfrm>
        </p:spPr>
        <p:txBody>
          <a:bodyPr/>
          <a:lstStyle/>
          <a:p>
            <a:r>
              <a:rPr lang="en-US" dirty="0"/>
              <a:t>Switching functions</a:t>
            </a:r>
          </a:p>
          <a:p>
            <a:r>
              <a:rPr lang="en-US" dirty="0"/>
              <a:t>MAC addresses</a:t>
            </a:r>
          </a:p>
          <a:p>
            <a:r>
              <a:rPr lang="en-US" dirty="0"/>
              <a:t>Devices: switch, bridge, NIC</a:t>
            </a:r>
          </a:p>
          <a:p>
            <a:r>
              <a:rPr lang="en-US" dirty="0"/>
              <a:t>Protocols: </a:t>
            </a:r>
            <a:r>
              <a:rPr lang="en-US" dirty="0">
                <a:solidFill>
                  <a:schemeClr val="bg1"/>
                </a:solidFill>
              </a:rPr>
              <a:t>VLAN</a:t>
            </a:r>
            <a:r>
              <a:rPr lang="en-US" dirty="0"/>
              <a:t>, ARP, LLDP, </a:t>
            </a:r>
            <a:br>
              <a:rPr lang="en-US" dirty="0"/>
            </a:br>
            <a:r>
              <a:rPr lang="en-US" dirty="0"/>
              <a:t>CDP, STP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507B0E-B734-4718-B2F7-5B3CAF84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2 – Data Link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FE0BA1-CCBB-44D2-AA8C-92B8FBDA3D3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E09607-7CD4-4A2C-83EA-5B52CFF06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5" y="1446856"/>
            <a:ext cx="3304318" cy="490770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796B68E-4D4D-498A-A458-AE72B62D4598}"/>
              </a:ext>
            </a:extLst>
          </p:cNvPr>
          <p:cNvSpPr/>
          <p:nvPr/>
        </p:nvSpPr>
        <p:spPr>
          <a:xfrm rot="10800000">
            <a:off x="3733585" y="5151582"/>
            <a:ext cx="990600" cy="381001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905588"/>
      </p:ext>
    </p:extLst>
  </p:cSld>
  <p:clrMapOvr>
    <a:masterClrMapping/>
  </p:clrMapOvr>
  <p:transition spd="slow" advClick="0" advTm="5000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A5FA09A-5C48-425C-9949-C1221E1309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-3178" y="1095377"/>
            <a:ext cx="4861505" cy="5610664"/>
          </a:xfrm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78FED-7F0C-434C-A119-5C62F3A0A5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33818" y="1353867"/>
            <a:ext cx="6961417" cy="5027884"/>
          </a:xfrm>
        </p:spPr>
        <p:txBody>
          <a:bodyPr/>
          <a:lstStyle/>
          <a:p>
            <a:r>
              <a:rPr lang="en-US" dirty="0"/>
              <a:t>Routing functions</a:t>
            </a:r>
          </a:p>
          <a:p>
            <a:r>
              <a:rPr lang="en-US" dirty="0"/>
              <a:t>IP addresses</a:t>
            </a:r>
          </a:p>
          <a:p>
            <a:r>
              <a:rPr lang="en-US" dirty="0"/>
              <a:t>Devices: router, L3 switch</a:t>
            </a:r>
          </a:p>
          <a:p>
            <a:r>
              <a:rPr lang="en-US" dirty="0"/>
              <a:t>Protocols: </a:t>
            </a:r>
            <a:r>
              <a:rPr lang="en-US" dirty="0">
                <a:solidFill>
                  <a:srgbClr val="F0A22E"/>
                </a:solidFill>
              </a:rPr>
              <a:t>IP</a:t>
            </a:r>
            <a:r>
              <a:rPr lang="en-US" dirty="0"/>
              <a:t>, ICMP (ping), RIP, OSPF, EIGRP, GRE, etc.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507B0E-B734-4718-B2F7-5B3CAF84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3 – Network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FE0BA1-CCBB-44D2-AA8C-92B8FBDA3D3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E09607-7CD4-4A2C-83EA-5B52CFF06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5" y="1446856"/>
            <a:ext cx="3304318" cy="490770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796B68E-4D4D-498A-A458-AE72B62D4598}"/>
              </a:ext>
            </a:extLst>
          </p:cNvPr>
          <p:cNvSpPr/>
          <p:nvPr/>
        </p:nvSpPr>
        <p:spPr>
          <a:xfrm rot="10800000">
            <a:off x="3733585" y="4412673"/>
            <a:ext cx="990600" cy="381001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628034"/>
      </p:ext>
    </p:extLst>
  </p:cSld>
  <p:clrMapOvr>
    <a:masterClrMapping/>
  </p:clrMapOvr>
  <p:transition spd="slow" advClick="0" advTm="5000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A5FA09A-5C48-425C-9949-C1221E1309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-3178" y="1095377"/>
            <a:ext cx="4861505" cy="5610664"/>
          </a:xfrm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78FED-7F0C-434C-A119-5C62F3A0A5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2218" y="1353867"/>
            <a:ext cx="7259782" cy="5027884"/>
          </a:xfrm>
        </p:spPr>
        <p:txBody>
          <a:bodyPr>
            <a:normAutofit/>
          </a:bodyPr>
          <a:lstStyle/>
          <a:p>
            <a:r>
              <a:rPr lang="en-US" sz="3000" dirty="0"/>
              <a:t>Provides “host-to-host communication”</a:t>
            </a:r>
          </a:p>
          <a:p>
            <a:pPr>
              <a:lnSpc>
                <a:spcPct val="100000"/>
              </a:lnSpc>
              <a:spcAft>
                <a:spcPts val="200"/>
              </a:spcAft>
            </a:pPr>
            <a:r>
              <a:rPr lang="en-US" sz="3000" dirty="0"/>
              <a:t>Services: 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connection-oriented vs connection-less</a:t>
            </a:r>
          </a:p>
          <a:p>
            <a:pPr lvl="1"/>
            <a:r>
              <a:rPr lang="en-US" sz="2800" dirty="0"/>
              <a:t>reliability (ACK, NACK)</a:t>
            </a:r>
          </a:p>
          <a:p>
            <a:pPr lvl="1"/>
            <a:r>
              <a:rPr lang="en-US" sz="2800" dirty="0"/>
              <a:t>flow control</a:t>
            </a:r>
          </a:p>
          <a:p>
            <a:pPr lvl="1"/>
            <a:r>
              <a:rPr lang="en-US" sz="2800" dirty="0"/>
              <a:t>multiplexing (port numbers)</a:t>
            </a:r>
          </a:p>
          <a:p>
            <a:r>
              <a:rPr lang="en-US" sz="3000" dirty="0"/>
              <a:t>Protocols: </a:t>
            </a:r>
            <a:r>
              <a:rPr lang="en-US" sz="3000" dirty="0">
                <a:solidFill>
                  <a:schemeClr val="bg1"/>
                </a:solidFill>
              </a:rPr>
              <a:t>TCP, UDP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507B0E-B734-4718-B2F7-5B3CAF84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4 – Transport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FE0BA1-CCBB-44D2-AA8C-92B8FBDA3D3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E09607-7CD4-4A2C-83EA-5B52CFF06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5" y="1446856"/>
            <a:ext cx="3304318" cy="490770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796B68E-4D4D-498A-A458-AE72B62D4598}"/>
              </a:ext>
            </a:extLst>
          </p:cNvPr>
          <p:cNvSpPr/>
          <p:nvPr/>
        </p:nvSpPr>
        <p:spPr>
          <a:xfrm rot="10800000">
            <a:off x="3733585" y="3710207"/>
            <a:ext cx="990600" cy="381001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972517"/>
      </p:ext>
    </p:extLst>
  </p:cSld>
  <p:clrMapOvr>
    <a:masterClrMapping/>
  </p:clrMapOvr>
  <p:transition spd="slow" advClick="0" advTm="5000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F92AF9A-6B1F-43DF-A7C8-25B75C559305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5307C0-EE5D-46AD-A001-82A0DE8C5A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7886" y="1353867"/>
            <a:ext cx="5507349" cy="5027884"/>
          </a:xfrm>
        </p:spPr>
        <p:txBody>
          <a:bodyPr/>
          <a:lstStyle/>
          <a:p>
            <a:r>
              <a:rPr lang="en-US" dirty="0"/>
              <a:t>This is how TCP creates a</a:t>
            </a:r>
            <a:br>
              <a:rPr lang="en-US" dirty="0"/>
            </a:br>
            <a:r>
              <a:rPr lang="en-US" dirty="0"/>
              <a:t>connection over an IP </a:t>
            </a:r>
            <a:br>
              <a:rPr lang="en-US" dirty="0"/>
            </a:br>
            <a:r>
              <a:rPr lang="en-US" dirty="0"/>
              <a:t>network</a:t>
            </a:r>
          </a:p>
          <a:p>
            <a:r>
              <a:rPr lang="en-US" dirty="0"/>
              <a:t>a.k.a. “SYN, SYN-ACK, ACK”</a:t>
            </a:r>
            <a:br>
              <a:rPr lang="en-US" dirty="0"/>
            </a:br>
            <a:r>
              <a:rPr lang="en-US" dirty="0"/>
              <a:t>handshake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3739D0-4392-43E4-A70B-E9713F4C5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Three-Way Handshake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4B845-D33F-4C2A-9333-C4949A62F3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37B870-99F4-45C5-A699-BA92219E5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65" y="1353867"/>
            <a:ext cx="5996385" cy="457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30242"/>
      </p:ext>
    </p:extLst>
  </p:cSld>
  <p:clrMapOvr>
    <a:masterClrMapping/>
  </p:clrMapOvr>
  <p:transition spd="slow" advClick="0" advTm="5000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3739D0-4392-43E4-A70B-E9713F4C5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TCP/UDP Twitter Joke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4B845-D33F-4C2A-9333-C4949A62F31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E1AFB5-2A5A-42EA-8F95-A8582D86AFE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21" y="1049446"/>
            <a:ext cx="7277533" cy="580855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4098" name="Picture 2" descr="Image result for smile">
            <a:extLst>
              <a:ext uri="{FF2B5EF4-FFF2-40B4-BE49-F238E27FC236}">
                <a16:creationId xmlns:a16="http://schemas.microsoft.com/office/drawing/2014/main" id="{AF4A1552-7A60-4F39-8539-A96108AB6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781" y="3031692"/>
            <a:ext cx="2484726" cy="248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5225032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A5FA09A-5C48-425C-9949-C1221E1309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-3178" y="1095377"/>
            <a:ext cx="4861505" cy="5610664"/>
          </a:xfrm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78FED-7F0C-434C-A119-5C62F3A0A5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2218" y="1353867"/>
            <a:ext cx="7259782" cy="5027884"/>
          </a:xfrm>
        </p:spPr>
        <p:txBody>
          <a:bodyPr>
            <a:normAutofit/>
          </a:bodyPr>
          <a:lstStyle/>
          <a:p>
            <a:r>
              <a:rPr lang="en-US" dirty="0"/>
              <a:t>Opening, closing and managing a </a:t>
            </a:r>
            <a:br>
              <a:rPr lang="en-US" dirty="0"/>
            </a:br>
            <a:r>
              <a:rPr lang="en-US" dirty="0"/>
              <a:t>session</a:t>
            </a:r>
          </a:p>
          <a:p>
            <a:r>
              <a:rPr lang="en-US" dirty="0"/>
              <a:t>Services:</a:t>
            </a:r>
          </a:p>
          <a:p>
            <a:pPr lvl="2"/>
            <a:r>
              <a:rPr lang="en-US" dirty="0"/>
              <a:t>Authentication</a:t>
            </a:r>
          </a:p>
          <a:p>
            <a:pPr lvl="2"/>
            <a:r>
              <a:rPr lang="en-US" dirty="0"/>
              <a:t>Authorization</a:t>
            </a:r>
          </a:p>
          <a:p>
            <a:pPr lvl="2"/>
            <a:r>
              <a:rPr lang="en-US" dirty="0"/>
              <a:t>Session restoration</a:t>
            </a:r>
          </a:p>
          <a:p>
            <a:r>
              <a:rPr lang="en-US" sz="3400" dirty="0"/>
              <a:t>Protocols: PPTP, L2TP, NetBIOS, RPC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507B0E-B734-4718-B2F7-5B3CAF84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5 – Session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FE0BA1-CCBB-44D2-AA8C-92B8FBDA3D3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E09607-7CD4-4A2C-83EA-5B52CFF06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5" y="1446856"/>
            <a:ext cx="3304318" cy="490770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796B68E-4D4D-498A-A458-AE72B62D4598}"/>
              </a:ext>
            </a:extLst>
          </p:cNvPr>
          <p:cNvSpPr/>
          <p:nvPr/>
        </p:nvSpPr>
        <p:spPr>
          <a:xfrm rot="10800000">
            <a:off x="3733585" y="3047999"/>
            <a:ext cx="990600" cy="381001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179953"/>
      </p:ext>
    </p:extLst>
  </p:cSld>
  <p:clrMapOvr>
    <a:masterClrMapping/>
  </p:clrMapOvr>
  <p:transition spd="slow" advClick="0" advTm="500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7FA840-3C84-4E82-8E4E-E886A581DE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4807511"/>
          </a:xfrm>
        </p:spPr>
        <p:txBody>
          <a:bodyPr/>
          <a:lstStyle/>
          <a:p>
            <a:r>
              <a:rPr lang="en-US" dirty="0"/>
              <a:t>Local Area Network (LAN)</a:t>
            </a:r>
          </a:p>
          <a:p>
            <a:r>
              <a:rPr lang="en-US" dirty="0"/>
              <a:t>Wide Area Network (WAN)</a:t>
            </a:r>
          </a:p>
          <a:p>
            <a:r>
              <a:rPr lang="en-US" dirty="0"/>
              <a:t>Wireless Local Area Network (WLAN)</a:t>
            </a:r>
          </a:p>
          <a:p>
            <a:r>
              <a:rPr lang="en-US" dirty="0"/>
              <a:t>Storage Area Network (SAN)</a:t>
            </a:r>
          </a:p>
          <a:p>
            <a:r>
              <a:rPr lang="en-US" dirty="0"/>
              <a:t>Home Area Network (HAN)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F016B9-40DE-4D3D-AC75-320B9D955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Types of Computer Networks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A26E4-E670-4FB2-993D-3BA6CD94B23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351483"/>
      </p:ext>
    </p:extLst>
  </p:cSld>
  <p:clrMapOvr>
    <a:masterClrMapping/>
  </p:clrMapOvr>
  <p:transition spd="slow" advClick="0" advTm="5000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A5FA09A-5C48-425C-9949-C1221E1309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-3178" y="1095377"/>
            <a:ext cx="4861505" cy="5610664"/>
          </a:xfrm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78FED-7F0C-434C-A119-5C62F3A0A5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2218" y="1353867"/>
            <a:ext cx="7259782" cy="5027884"/>
          </a:xfrm>
        </p:spPr>
        <p:txBody>
          <a:bodyPr>
            <a:normAutofit/>
          </a:bodyPr>
          <a:lstStyle/>
          <a:p>
            <a:r>
              <a:rPr lang="en-US" dirty="0"/>
              <a:t>Sometimes called syntax layer</a:t>
            </a:r>
          </a:p>
          <a:p>
            <a:r>
              <a:rPr lang="en-US" dirty="0"/>
              <a:t>Acts as data translator for the </a:t>
            </a:r>
            <a:br>
              <a:rPr lang="en-US" dirty="0"/>
            </a:br>
            <a:r>
              <a:rPr lang="en-US" dirty="0"/>
              <a:t>network</a:t>
            </a:r>
          </a:p>
          <a:p>
            <a:r>
              <a:rPr lang="en-US" dirty="0"/>
              <a:t>Services:</a:t>
            </a:r>
          </a:p>
          <a:p>
            <a:pPr lvl="2"/>
            <a:r>
              <a:rPr lang="en-US" dirty="0"/>
              <a:t>data conversion</a:t>
            </a:r>
          </a:p>
          <a:p>
            <a:pPr lvl="2"/>
            <a:r>
              <a:rPr lang="en-US" dirty="0"/>
              <a:t>compression</a:t>
            </a:r>
          </a:p>
          <a:p>
            <a:pPr lvl="2"/>
            <a:r>
              <a:rPr lang="en-US" dirty="0"/>
              <a:t>encryption/decryption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507B0E-B734-4718-B2F7-5B3CAF84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6 – Presentation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FE0BA1-CCBB-44D2-AA8C-92B8FBDA3D3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E09607-7CD4-4A2C-83EA-5B52CFF06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5" y="1446856"/>
            <a:ext cx="3304318" cy="490770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796B68E-4D4D-498A-A458-AE72B62D4598}"/>
              </a:ext>
            </a:extLst>
          </p:cNvPr>
          <p:cNvSpPr/>
          <p:nvPr/>
        </p:nvSpPr>
        <p:spPr>
          <a:xfrm rot="10800000">
            <a:off x="3733585" y="2336799"/>
            <a:ext cx="990600" cy="381001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927316"/>
      </p:ext>
    </p:extLst>
  </p:cSld>
  <p:clrMapOvr>
    <a:masterClrMapping/>
  </p:clrMapOvr>
  <p:transition spd="slow" advClick="0" advTm="5000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A5FA09A-5C48-425C-9949-C1221E1309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-3178" y="1095377"/>
            <a:ext cx="4861505" cy="5610664"/>
          </a:xfrm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78FED-7F0C-434C-A119-5C62F3A0A5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2218" y="1353867"/>
            <a:ext cx="7259782" cy="5027884"/>
          </a:xfrm>
        </p:spPr>
        <p:txBody>
          <a:bodyPr>
            <a:normAutofit/>
          </a:bodyPr>
          <a:lstStyle/>
          <a:p>
            <a:r>
              <a:rPr lang="en-US" dirty="0"/>
              <a:t>End-user interaction with the </a:t>
            </a:r>
            <a:br>
              <a:rPr lang="en-US" dirty="0"/>
            </a:br>
            <a:r>
              <a:rPr lang="en-US" dirty="0"/>
              <a:t>network</a:t>
            </a:r>
          </a:p>
          <a:p>
            <a:r>
              <a:rPr lang="en-US" dirty="0"/>
              <a:t>Protocols: HTTP(s), FTP, SMTP, Telnet, SSH, RDP</a:t>
            </a:r>
            <a:endParaRPr lang="bg-BG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507B0E-B734-4718-B2F7-5B3CAF84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7 – Application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FE0BA1-CCBB-44D2-AA8C-92B8FBDA3D3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E09607-7CD4-4A2C-83EA-5B52CFF06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5" y="1446856"/>
            <a:ext cx="3304318" cy="490770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796B68E-4D4D-498A-A458-AE72B62D4598}"/>
              </a:ext>
            </a:extLst>
          </p:cNvPr>
          <p:cNvSpPr/>
          <p:nvPr/>
        </p:nvSpPr>
        <p:spPr>
          <a:xfrm rot="10800000">
            <a:off x="3733585" y="1625599"/>
            <a:ext cx="990600" cy="381001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59F76F-A6EB-432C-841D-C102CFB27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557" y="4271818"/>
            <a:ext cx="4285500" cy="169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22071"/>
      </p:ext>
    </p:extLst>
  </p:cSld>
  <p:clrMapOvr>
    <a:masterClrMapping/>
  </p:clrMapOvr>
  <p:transition spd="slow" advClick="0" advTm="5000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616A3D-467B-4D0A-83D4-BC3D0FF98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Mnemonics for the OSI Model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81B98-FFFB-4CAD-832A-428D6268A69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0CBF667-8624-4FD9-86DF-BF2D41BC2194}"/>
              </a:ext>
            </a:extLst>
          </p:cNvPr>
          <p:cNvSpPr txBox="1">
            <a:spLocks/>
          </p:cNvSpPr>
          <p:nvPr/>
        </p:nvSpPr>
        <p:spPr>
          <a:xfrm>
            <a:off x="7281285" y="1871233"/>
            <a:ext cx="2514600" cy="4525963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Wingdings" panose="05000000000000000000" pitchFamily="2" charset="2"/>
              <a:buNone/>
            </a:pPr>
            <a:r>
              <a:rPr lang="en-US" altLang="en-US" sz="2800" b="1"/>
              <a:t>Away</a:t>
            </a:r>
          </a:p>
          <a:p>
            <a:pPr marL="457200" lvl="1" indent="0">
              <a:buFont typeface="Wingdings" panose="05000000000000000000" pitchFamily="2" charset="2"/>
              <a:buNone/>
            </a:pPr>
            <a:r>
              <a:rPr lang="en-US" altLang="en-US" sz="2800" b="1"/>
              <a:t>Pizza</a:t>
            </a:r>
          </a:p>
          <a:p>
            <a:pPr marL="457200" lvl="1" indent="0">
              <a:buFont typeface="Wingdings" panose="05000000000000000000" pitchFamily="2" charset="2"/>
              <a:buNone/>
            </a:pPr>
            <a:r>
              <a:rPr lang="en-US" altLang="en-US" sz="2800" b="1"/>
              <a:t>Sausage</a:t>
            </a:r>
          </a:p>
          <a:p>
            <a:pPr marL="457200" lvl="1" indent="0">
              <a:buFont typeface="Wingdings" panose="05000000000000000000" pitchFamily="2" charset="2"/>
              <a:buNone/>
            </a:pPr>
            <a:r>
              <a:rPr lang="en-US" altLang="en-US" sz="2800" b="1"/>
              <a:t>Throw</a:t>
            </a:r>
          </a:p>
          <a:p>
            <a:pPr marL="457200" lvl="1" indent="0">
              <a:buFont typeface="Wingdings" panose="05000000000000000000" pitchFamily="2" charset="2"/>
              <a:buNone/>
            </a:pPr>
            <a:r>
              <a:rPr lang="en-US" altLang="en-US" sz="2800" b="1"/>
              <a:t>Not</a:t>
            </a:r>
          </a:p>
          <a:p>
            <a:pPr marL="457200" lvl="1" indent="0">
              <a:buFont typeface="Wingdings" panose="05000000000000000000" pitchFamily="2" charset="2"/>
              <a:buNone/>
            </a:pPr>
            <a:r>
              <a:rPr lang="en-US" altLang="en-US" sz="2800" b="1"/>
              <a:t>Do</a:t>
            </a:r>
          </a:p>
          <a:p>
            <a:pPr marL="457200" lvl="1" indent="0">
              <a:buFont typeface="Wingdings" panose="05000000000000000000" pitchFamily="2" charset="2"/>
              <a:buNone/>
            </a:pPr>
            <a:r>
              <a:rPr lang="en-US" altLang="en-US" sz="2800" b="1"/>
              <a:t>Please</a:t>
            </a:r>
            <a:endParaRPr lang="en-US" altLang="en-US" sz="2800" b="1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ABB527A-E59C-4080-ACEF-A3F0C347FF54}"/>
              </a:ext>
            </a:extLst>
          </p:cNvPr>
          <p:cNvSpPr txBox="1">
            <a:spLocks/>
          </p:cNvSpPr>
          <p:nvPr/>
        </p:nvSpPr>
        <p:spPr>
          <a:xfrm>
            <a:off x="3090285" y="1865371"/>
            <a:ext cx="2514600" cy="4525963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Wingdings" panose="05000000000000000000" pitchFamily="2" charset="2"/>
              <a:buNone/>
            </a:pPr>
            <a:r>
              <a:rPr lang="en-US" altLang="en-US" sz="2800" b="1"/>
              <a:t>All</a:t>
            </a:r>
          </a:p>
          <a:p>
            <a:pPr marL="457200" lvl="1" indent="0">
              <a:buFont typeface="Wingdings" panose="05000000000000000000" pitchFamily="2" charset="2"/>
              <a:buNone/>
            </a:pPr>
            <a:r>
              <a:rPr lang="en-US" altLang="en-US" sz="2800" b="1"/>
              <a:t>People</a:t>
            </a:r>
          </a:p>
          <a:p>
            <a:pPr marL="457200" lvl="1" indent="0">
              <a:buFont typeface="Wingdings" panose="05000000000000000000" pitchFamily="2" charset="2"/>
              <a:buNone/>
            </a:pPr>
            <a:r>
              <a:rPr lang="en-US" altLang="en-US" sz="2800" b="1"/>
              <a:t>Seem</a:t>
            </a:r>
          </a:p>
          <a:p>
            <a:pPr marL="457200" lvl="1" indent="0">
              <a:buFont typeface="Wingdings" panose="05000000000000000000" pitchFamily="2" charset="2"/>
              <a:buNone/>
            </a:pPr>
            <a:r>
              <a:rPr lang="en-US" altLang="en-US" sz="2800" b="1" spc="190"/>
              <a:t>To</a:t>
            </a:r>
          </a:p>
          <a:p>
            <a:pPr marL="457200" lvl="1" indent="0">
              <a:buFont typeface="Wingdings" panose="05000000000000000000" pitchFamily="2" charset="2"/>
              <a:buNone/>
            </a:pPr>
            <a:r>
              <a:rPr lang="en-US" altLang="en-US" sz="2800" b="1"/>
              <a:t>Need</a:t>
            </a:r>
          </a:p>
          <a:p>
            <a:pPr marL="457200" lvl="1" indent="0">
              <a:buFont typeface="Wingdings" panose="05000000000000000000" pitchFamily="2" charset="2"/>
              <a:buNone/>
            </a:pPr>
            <a:r>
              <a:rPr lang="en-US" altLang="en-US" sz="2800" b="1"/>
              <a:t>Data</a:t>
            </a:r>
          </a:p>
          <a:p>
            <a:pPr marL="457200" lvl="1" indent="0">
              <a:buFont typeface="Wingdings" panose="05000000000000000000" pitchFamily="2" charset="2"/>
              <a:buNone/>
            </a:pPr>
            <a:r>
              <a:rPr lang="en-US" altLang="en-US" sz="2800" b="1"/>
              <a:t>Processing</a:t>
            </a:r>
            <a:endParaRPr lang="en-US" altLang="en-US" sz="28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D7D39F-46E1-434B-8F1E-827227326F4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281285" y="2083957"/>
            <a:ext cx="0" cy="3581400"/>
          </a:xfrm>
          <a:prstGeom prst="straightConnector1">
            <a:avLst/>
          </a:prstGeom>
          <a:noFill/>
          <a:ln w="127000">
            <a:solidFill>
              <a:schemeClr val="bg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B07169E-9718-4E3E-81D9-A9F0209B229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90285" y="2093970"/>
            <a:ext cx="0" cy="3641724"/>
          </a:xfrm>
          <a:prstGeom prst="straightConnector1">
            <a:avLst/>
          </a:prstGeom>
          <a:noFill/>
          <a:ln w="127000">
            <a:solidFill>
              <a:schemeClr val="bg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869190679"/>
      </p:ext>
    </p:extLst>
  </p:cSld>
  <p:clrMapOvr>
    <a:masterClrMapping/>
  </p:clrMapOvr>
  <p:transition spd="slow" advClick="0" advTm="5000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744BC-5BC7-4646-A8C2-F86C1E95E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in the OSI Model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00FC8-A91F-4F83-89D0-C59E375CD49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63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515A22-340E-426A-A890-FF2A31D70E9D}"/>
              </a:ext>
            </a:extLst>
          </p:cNvPr>
          <p:cNvGrpSpPr/>
          <p:nvPr/>
        </p:nvGrpSpPr>
        <p:grpSpPr>
          <a:xfrm>
            <a:off x="385872" y="1252274"/>
            <a:ext cx="11609362" cy="5504976"/>
            <a:chOff x="287308" y="1151121"/>
            <a:chExt cx="11609362" cy="550497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8714B95-E7E0-401C-9801-17BE98532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0574" y="1574406"/>
              <a:ext cx="8077200" cy="5081691"/>
            </a:xfrm>
            <a:prstGeom prst="rect">
              <a:avLst/>
            </a:prstGeom>
            <a:effectLst>
              <a:softEdge rad="31750"/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8584FA3-E346-4A0E-85B8-691C37BA2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308" y="1151121"/>
              <a:ext cx="1295400" cy="1643441"/>
            </a:xfrm>
            <a:prstGeom prst="rect">
              <a:avLst/>
            </a:prstGeom>
            <a:effectLst>
              <a:softEdge rad="63500"/>
            </a:effectLst>
          </p:spPr>
        </p:pic>
        <p:pic>
          <p:nvPicPr>
            <p:cNvPr id="9" name="Picture 8" descr="Image result for end user icon female pc">
              <a:extLst>
                <a:ext uri="{FF2B5EF4-FFF2-40B4-BE49-F238E27FC236}">
                  <a16:creationId xmlns:a16="http://schemas.microsoft.com/office/drawing/2014/main" id="{38E4B3FA-A8A5-487E-AEFE-60AF9B7C57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9306" y="1151121"/>
              <a:ext cx="1197364" cy="1643441"/>
            </a:xfrm>
            <a:prstGeom prst="rect">
              <a:avLst/>
            </a:prstGeom>
            <a:noFill/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FEB9C94-344D-4788-A7C9-921BE505EFB1}"/>
                </a:ext>
              </a:extLst>
            </p:cNvPr>
            <p:cNvCxnSpPr/>
            <p:nvPr/>
          </p:nvCxnSpPr>
          <p:spPr>
            <a:xfrm>
              <a:off x="1411576" y="2057400"/>
              <a:ext cx="751800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92E1CB9-7359-4823-BEF3-9ECC5207CEA3}"/>
                </a:ext>
              </a:extLst>
            </p:cNvPr>
            <p:cNvCxnSpPr/>
            <p:nvPr/>
          </p:nvCxnSpPr>
          <p:spPr>
            <a:xfrm flipH="1">
              <a:off x="10077774" y="2057400"/>
              <a:ext cx="621532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0950779"/>
      </p:ext>
    </p:extLst>
  </p:cSld>
  <p:clrMapOvr>
    <a:masterClrMapping/>
  </p:clrMapOvr>
  <p:transition spd="slow" advClick="0" advTm="5000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744BC-5BC7-4646-A8C2-F86C1E95E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in the OSI Model (2)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00FC8-A91F-4F83-89D0-C59E375CD49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D0D75DA1-7B24-4ACF-B3EA-DC8203760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738" y="1952281"/>
            <a:ext cx="8001000" cy="4564987"/>
          </a:xfrm>
          <a:prstGeom prst="rect">
            <a:avLst/>
          </a:prstGeom>
          <a:effectLst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C5EC0D-F9F8-4864-BF4C-681EFC10FC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34" y="1503202"/>
            <a:ext cx="1295400" cy="1643441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4" name="Picture 8" descr="Image result for end user icon female pc">
            <a:extLst>
              <a:ext uri="{FF2B5EF4-FFF2-40B4-BE49-F238E27FC236}">
                <a16:creationId xmlns:a16="http://schemas.microsoft.com/office/drawing/2014/main" id="{B30E5460-3EE9-4CB2-8734-072D79262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935" y="1587760"/>
            <a:ext cx="1197364" cy="1643441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1978985-A9E8-421A-9D67-4E0A3E1E9048}"/>
              </a:ext>
            </a:extLst>
          </p:cNvPr>
          <p:cNvCxnSpPr>
            <a:cxnSpLocks/>
          </p:cNvCxnSpPr>
          <p:nvPr/>
        </p:nvCxnSpPr>
        <p:spPr>
          <a:xfrm>
            <a:off x="1487055" y="2409480"/>
            <a:ext cx="753372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3BBE13-37BF-4263-BC92-287CFD10F229}"/>
              </a:ext>
            </a:extLst>
          </p:cNvPr>
          <p:cNvCxnSpPr>
            <a:cxnSpLocks/>
          </p:cNvCxnSpPr>
          <p:nvPr/>
        </p:nvCxnSpPr>
        <p:spPr>
          <a:xfrm flipH="1" flipV="1">
            <a:off x="8414327" y="2409480"/>
            <a:ext cx="1113995" cy="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4186344"/>
      </p:ext>
    </p:extLst>
  </p:cSld>
  <p:clrMapOvr>
    <a:masterClrMapping/>
  </p:clrMapOvr>
  <p:transition spd="slow" advClick="0" advTm="5000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ED009-CC31-4616-A36A-267FEADB1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 and decapsulation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9EAB4B-0C92-415A-BA6D-DB70C487E2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  <a:p>
            <a:pPr lvl="1"/>
            <a:r>
              <a:rPr lang="en-US" dirty="0"/>
              <a:t>Each layer adds it own </a:t>
            </a:r>
            <a:br>
              <a:rPr lang="en-US" dirty="0"/>
            </a:br>
            <a:r>
              <a:rPr lang="en-US" dirty="0"/>
              <a:t>header (and trailer)</a:t>
            </a:r>
          </a:p>
          <a:p>
            <a:pPr lvl="1"/>
            <a:r>
              <a:rPr lang="en-US" dirty="0"/>
              <a:t>During the process the </a:t>
            </a:r>
            <a:br>
              <a:rPr lang="en-US" dirty="0"/>
            </a:br>
            <a:r>
              <a:rPr lang="en-US" dirty="0"/>
              <a:t>packet goes down </a:t>
            </a:r>
            <a:br>
              <a:rPr lang="en-US" dirty="0"/>
            </a:br>
            <a:r>
              <a:rPr lang="en-US" dirty="0"/>
              <a:t>through the layers</a:t>
            </a:r>
            <a:endParaRPr lang="bg-B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67D54-C8F6-4E62-8AD4-0FA5C166D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Decapsulation</a:t>
            </a:r>
          </a:p>
          <a:p>
            <a:pPr lvl="1"/>
            <a:r>
              <a:rPr lang="en-US" dirty="0"/>
              <a:t>Each layer removes the</a:t>
            </a:r>
            <a:br>
              <a:rPr lang="en-US" dirty="0"/>
            </a:br>
            <a:r>
              <a:rPr lang="en-US" dirty="0"/>
              <a:t>corresponding header (and trailer)</a:t>
            </a:r>
          </a:p>
          <a:p>
            <a:pPr lvl="1"/>
            <a:r>
              <a:rPr lang="en-US" dirty="0"/>
              <a:t>During the process the </a:t>
            </a:r>
            <a:br>
              <a:rPr lang="en-US" dirty="0"/>
            </a:br>
            <a:r>
              <a:rPr lang="en-US" dirty="0"/>
              <a:t>packet goes up through </a:t>
            </a:r>
            <a:br>
              <a:rPr lang="en-US" dirty="0"/>
            </a:br>
            <a:r>
              <a:rPr lang="en-US" dirty="0"/>
              <a:t>the layers</a:t>
            </a:r>
            <a:br>
              <a:rPr lang="en-US" dirty="0"/>
            </a:br>
            <a:r>
              <a:rPr lang="en-US" dirty="0"/>
              <a:t> 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CD2A37-D838-4238-A10D-3AFA0ECD61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312238"/>
      </p:ext>
    </p:extLst>
  </p:cSld>
  <p:clrMapOvr>
    <a:masterClrMapping/>
  </p:clrMapOvr>
  <p:transition spd="slow" advClick="0" advTm="5000"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3B452A3-71E5-4C85-9AAC-3083B3E15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-3178" y="1095377"/>
            <a:ext cx="4057942" cy="5610664"/>
          </a:xfrm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A1CDC5-73CB-46A5-8FDB-F519705D72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02900" y="1353867"/>
            <a:ext cx="7292336" cy="5027884"/>
          </a:xfrm>
        </p:spPr>
        <p:txBody>
          <a:bodyPr/>
          <a:lstStyle/>
          <a:p>
            <a:r>
              <a:rPr lang="en-US" dirty="0"/>
              <a:t>Four-layer conceptual model similar </a:t>
            </a:r>
            <a:br>
              <a:rPr lang="en-US" dirty="0"/>
            </a:br>
            <a:r>
              <a:rPr lang="en-US" dirty="0"/>
              <a:t>to the OSI</a:t>
            </a:r>
          </a:p>
          <a:p>
            <a:r>
              <a:rPr lang="en-US" dirty="0"/>
              <a:t>Known as the Department of Defense (DoD) model</a:t>
            </a:r>
          </a:p>
          <a:p>
            <a:r>
              <a:rPr lang="en-US" dirty="0"/>
              <a:t>Why two models?</a:t>
            </a:r>
          </a:p>
          <a:p>
            <a:pPr lvl="2"/>
            <a:r>
              <a:rPr lang="en-US" dirty="0"/>
              <a:t>They were both created </a:t>
            </a:r>
            <a:br>
              <a:rPr lang="en-US" dirty="0"/>
            </a:br>
            <a:r>
              <a:rPr lang="en-US" dirty="0"/>
              <a:t>independently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6F1146-455D-4B2A-81A5-C0D2CC51D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TCP/IP Model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81E32F-998A-4167-9DE9-9718698155A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6AA412-5EAE-4FCF-9408-12BCF9B4F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57" y="1459221"/>
            <a:ext cx="2590912" cy="493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6266"/>
      </p:ext>
    </p:extLst>
  </p:cSld>
  <p:clrMapOvr>
    <a:masterClrMapping/>
  </p:clrMapOvr>
  <p:transition spd="slow" advClick="0" advTm="5000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4C722E-5E8C-4C54-9684-839450CA2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 and TCP/IP Models Comparing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BAD96-8745-4A5E-BFE6-521DCA6D61D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5" name="Picture 4" descr="Image result for osi tcp ip model">
            <a:extLst>
              <a:ext uri="{FF2B5EF4-FFF2-40B4-BE49-F238E27FC236}">
                <a16:creationId xmlns:a16="http://schemas.microsoft.com/office/drawing/2014/main" id="{617D1588-60EC-465C-915F-3FBAAF9D5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486" y="1361424"/>
            <a:ext cx="7243476" cy="503577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439683"/>
      </p:ext>
    </p:extLst>
  </p:cSld>
  <p:clrMapOvr>
    <a:masterClrMapping/>
  </p:clrMapOvr>
  <p:transition spd="slow" advClick="0" advTm="5000">
    <p:push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97468C-3D49-4979-B7FF-0045CEE674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Cisco Packet Tracer - Introduction</a:t>
            </a:r>
            <a:endParaRPr lang="bg-B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1D91D5E-8642-4851-9687-B74C1E9CC2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18DCDC-CF4D-4051-972C-94D902D51AE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611682"/>
      </p:ext>
    </p:extLst>
  </p:cSld>
  <p:clrMapOvr>
    <a:masterClrMapping/>
  </p:clrMapOvr>
  <p:transition spd="slow" advClick="0" advTm="5000">
    <p:push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363" y="1655763"/>
            <a:ext cx="7583187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69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5" y="1655763"/>
            <a:ext cx="8635244" cy="4741430"/>
            <a:chOff x="472012" y="1630370"/>
            <a:chExt cx="3799787" cy="4446860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2" y="1630370"/>
              <a:ext cx="3799787" cy="4446860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457200" indent="-457200">
                <a:buFont typeface="+mj-lt"/>
                <a:buAutoNum type="arabicPeriod"/>
              </a:pPr>
              <a:r>
                <a:rPr lang="en-US" altLang="ko-KR" sz="3200" dirty="0"/>
                <a:t>Basic networking concepts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en-US" altLang="ko-KR" sz="3200" dirty="0"/>
                <a:t>IP and MAC addresses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en-US" altLang="ko-KR" sz="3200" dirty="0"/>
                <a:t>Traffic types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en-US" altLang="ko-KR" sz="3200" dirty="0"/>
                <a:t>OSI and TCP/IP models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en-US" altLang="ko-KR" sz="3200" dirty="0"/>
                <a:t>Cisco Packet Tracer – Introduction</a:t>
              </a:r>
            </a:p>
            <a:p>
              <a:pPr algn="ctr"/>
              <a:endParaRPr lang="ko-KR" altLang="en-US" sz="2400" dirty="0"/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5647" y="3276600"/>
            <a:ext cx="2883428" cy="312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ransition spd="slow" advClick="0" advTm="5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8BE12A-B072-43F4-B2D4-24FAA98202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399" y="1353867"/>
            <a:ext cx="4984835" cy="5027884"/>
          </a:xfrm>
        </p:spPr>
        <p:txBody>
          <a:bodyPr/>
          <a:lstStyle/>
          <a:p>
            <a:r>
              <a:rPr lang="en-US" dirty="0"/>
              <a:t>Connects network </a:t>
            </a:r>
            <a:br>
              <a:rPr lang="en-US" dirty="0"/>
            </a:br>
            <a:r>
              <a:rPr lang="en-US" dirty="0"/>
              <a:t>devices over a relatively short distance</a:t>
            </a:r>
          </a:p>
          <a:p>
            <a:r>
              <a:rPr lang="en-US" dirty="0"/>
              <a:t>Very useful for sharing</a:t>
            </a:r>
            <a:br>
              <a:rPr lang="en-US" dirty="0"/>
            </a:br>
            <a:r>
              <a:rPr lang="en-US" dirty="0"/>
              <a:t>resources such as data </a:t>
            </a:r>
            <a:br>
              <a:rPr lang="en-US" dirty="0"/>
            </a:br>
            <a:r>
              <a:rPr lang="en-US" dirty="0"/>
              <a:t>storage and printers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C2E8A1-B4F3-49C2-A231-6A475065F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Local Area Network (LAN)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A6FAD6-00AD-4B83-9B8A-7CFC1C2992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E23E54E7-CA08-4B19-B2DC-21AC0628756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" r="216"/>
          <a:stretch>
            <a:fillRect/>
          </a:stretch>
        </p:blipFill>
        <p:spPr>
          <a:xfrm>
            <a:off x="190405" y="1201908"/>
            <a:ext cx="6931025" cy="5504133"/>
          </a:xfrm>
        </p:spPr>
      </p:pic>
    </p:spTree>
    <p:extLst>
      <p:ext uri="{BB962C8B-B14F-4D97-AF65-F5344CB8AC3E}">
        <p14:creationId xmlns:p14="http://schemas.microsoft.com/office/powerpoint/2010/main" val="1579441211"/>
      </p:ext>
    </p:extLst>
  </p:cSld>
  <p:clrMapOvr>
    <a:masterClrMapping/>
  </p:clrMapOvr>
  <p:transition spd="slow" advClick="0" advTm="5000"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  <p:transition spd="slow" advClick="0" advTm="5000">
    <p:push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>
                <a:solidFill>
                  <a:schemeClr val="bg2"/>
                </a:solidFill>
              </a:rPr>
              <a:t>СофтУни диамантени партньори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7285" y="1200163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02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CBBEBD-21E0-4859-853C-1873ABB65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52" y="1399790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77E566EE-E4AE-4D31-A309-8FF9563DD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52" y="2317266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96229C8F-B4C0-4B49-AF0D-53AF670BB5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3088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F4576FAB-B206-438A-9766-B6F6ABB53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44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284B6D5F-80FE-48D5-801C-41AFC2FEF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112" y="4510112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61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>
                <a:solidFill>
                  <a:schemeClr val="bg2"/>
                </a:solidFill>
              </a:rPr>
              <a:t>СофтУни диамантени партньори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452" y="3048001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7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4261" y="1253342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1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73" y="1297094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3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23273"/>
            <a:ext cx="6678008" cy="1231632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129358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marL="990575" lvl="1" indent="-380990" defTabSz="1219170">
              <a:lnSpc>
                <a:spcPct val="100000"/>
              </a:lnSpc>
              <a:tabLst>
                <a:tab pos="282575" algn="l"/>
              </a:tabLst>
              <a:defRPr/>
            </a:pPr>
            <a:r>
              <a:rPr lang="en-US" sz="2900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900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marL="990575" lvl="1" indent="-380990" defTabSz="1219170">
              <a:lnSpc>
                <a:spcPct val="100000"/>
              </a:lnSpc>
              <a:tabLst>
                <a:tab pos="282575" algn="l"/>
              </a:tabLst>
              <a:defRPr/>
            </a:pPr>
            <a:r>
              <a:rPr lang="en-US" sz="2800" dirty="0">
                <a:hlinkClick r:id="rId6"/>
              </a:rPr>
              <a:t>forum.softuni.bg</a:t>
            </a:r>
            <a:endParaRPr lang="en-US" sz="2800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073" y="3265920"/>
            <a:ext cx="1467096" cy="3659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579" y="2707943"/>
            <a:ext cx="2123136" cy="529549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432" y="2312861"/>
            <a:ext cx="3051512" cy="4063065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4" y="5017461"/>
            <a:ext cx="1042233" cy="104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8BE12A-B072-43F4-B2D4-24FAA98202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399" y="1353867"/>
            <a:ext cx="4984835" cy="5027884"/>
          </a:xfrm>
        </p:spPr>
        <p:txBody>
          <a:bodyPr/>
          <a:lstStyle/>
          <a:p>
            <a:r>
              <a:rPr lang="en-US" dirty="0"/>
              <a:t>Connects multiple LANs together</a:t>
            </a:r>
          </a:p>
          <a:p>
            <a:r>
              <a:rPr lang="en-US" dirty="0"/>
              <a:t>Extends over a large </a:t>
            </a:r>
            <a:br>
              <a:rPr lang="en-US" dirty="0"/>
            </a:br>
            <a:r>
              <a:rPr lang="en-US" dirty="0"/>
              <a:t>geographical distance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chemeClr val="bg1"/>
                </a:solidFill>
              </a:rPr>
              <a:t>Internet</a:t>
            </a:r>
            <a:r>
              <a:rPr lang="en-US" dirty="0"/>
              <a:t> is the </a:t>
            </a:r>
            <a:br>
              <a:rPr lang="en-US" dirty="0"/>
            </a:br>
            <a:r>
              <a:rPr lang="en-US" dirty="0"/>
              <a:t>largest WAN spanning </a:t>
            </a:r>
            <a:br>
              <a:rPr lang="en-US" dirty="0"/>
            </a:br>
            <a:r>
              <a:rPr lang="en-US" dirty="0"/>
              <a:t>the Earth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C2E8A1-B4F3-49C2-A231-6A475065F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Wide Area Network (WAN)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A6FAD6-00AD-4B83-9B8A-7CFC1C2992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Placeholder 8" descr="Image result for wide area network">
            <a:extLst>
              <a:ext uri="{FF2B5EF4-FFF2-40B4-BE49-F238E27FC236}">
                <a16:creationId xmlns:a16="http://schemas.microsoft.com/office/drawing/2014/main" id="{D23D9924-7F0D-482E-B952-2952E5530EB2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>
            <a:fillRect/>
          </a:stretch>
        </p:blipFill>
        <p:spPr bwMode="auto">
          <a:xfrm>
            <a:off x="585710" y="1344783"/>
            <a:ext cx="6083665" cy="536125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012173"/>
      </p:ext>
    </p:extLst>
  </p:cSld>
  <p:clrMapOvr>
    <a:masterClrMapping/>
  </p:clrMapOvr>
  <p:transition spd="slow" advClick="0" advTm="500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8BE12A-B072-43F4-B2D4-24FAA98202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399" y="1353867"/>
            <a:ext cx="4984835" cy="5027884"/>
          </a:xfrm>
        </p:spPr>
        <p:txBody>
          <a:bodyPr/>
          <a:lstStyle/>
          <a:p>
            <a:r>
              <a:rPr lang="en-US"/>
              <a:t>Links two or more </a:t>
            </a:r>
            <a:br>
              <a:rPr lang="en-US"/>
            </a:br>
            <a:r>
              <a:rPr lang="en-US"/>
              <a:t>devices using a wireless distribution method</a:t>
            </a:r>
          </a:p>
          <a:p>
            <a:r>
              <a:rPr lang="en-US"/>
              <a:t>Operates within limited area 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C2E8A1-B4F3-49C2-A231-6A475065F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Wireless Local Area Network (WLAN)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A6FAD6-00AD-4B83-9B8A-7CFC1C2992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729C37B-0090-4934-BB8F-5E96D1FAC1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-3179" y="1095376"/>
            <a:ext cx="7013578" cy="5620315"/>
          </a:xfrm>
        </p:spPr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ACFB3BC-16C7-434C-AF9B-B0B7EA9FF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8457"/>
            <a:ext cx="7010399" cy="540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14598"/>
      </p:ext>
    </p:extLst>
  </p:cSld>
  <p:clrMapOvr>
    <a:masterClrMapping/>
  </p:clrMapOvr>
  <p:transition spd="slow" advClick="0" advTm="5000">
    <p:push dir="u"/>
  </p:transition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6335</TotalTime>
  <Words>1161</Words>
  <Application>Microsoft Office PowerPoint</Application>
  <PresentationFormat>Widescreen</PresentationFormat>
  <Paragraphs>402</Paragraphs>
  <Slides>73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0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Introduction to Networking</vt:lpstr>
      <vt:lpstr>Table of Contents</vt:lpstr>
      <vt:lpstr>PowerPoint Presentation</vt:lpstr>
      <vt:lpstr>What is a computer network?</vt:lpstr>
      <vt:lpstr>How did it start?</vt:lpstr>
      <vt:lpstr>Common Types of Computer Networks</vt:lpstr>
      <vt:lpstr>Local Area Network (LAN)</vt:lpstr>
      <vt:lpstr>Wide Area Network (WAN)</vt:lpstr>
      <vt:lpstr>Wireless Local Area Network (WLAN)</vt:lpstr>
      <vt:lpstr>Storage Area Network (SAN)</vt:lpstr>
      <vt:lpstr>Home Area Network (HAN)</vt:lpstr>
      <vt:lpstr>Common Types of Networking Devices</vt:lpstr>
      <vt:lpstr>Ethernet Hub</vt:lpstr>
      <vt:lpstr>Ethernet Switch</vt:lpstr>
      <vt:lpstr>Router</vt:lpstr>
      <vt:lpstr>Modem</vt:lpstr>
      <vt:lpstr>Firewall</vt:lpstr>
      <vt:lpstr>Bridge and repeater</vt:lpstr>
      <vt:lpstr>Types of Network Topologies</vt:lpstr>
      <vt:lpstr>Networks Protocols</vt:lpstr>
      <vt:lpstr>Hyper text transfer protocol (HTTP)</vt:lpstr>
      <vt:lpstr>File Transfer Protocol (FTP)</vt:lpstr>
      <vt:lpstr>Simple Mail Transfer Protocol (SMTP)</vt:lpstr>
      <vt:lpstr>Domain Name System (DNS)</vt:lpstr>
      <vt:lpstr>Dynamic Host Configuration Protocol (DHCP)</vt:lpstr>
      <vt:lpstr>Remote Desktop Protocol (RDP)</vt:lpstr>
      <vt:lpstr>Common Types of Media</vt:lpstr>
      <vt:lpstr>“X”TP (“something” Twisted Pair)</vt:lpstr>
      <vt:lpstr>EIA/TIA Standards</vt:lpstr>
      <vt:lpstr>Straight-through Cable</vt:lpstr>
      <vt:lpstr>Straight-through Cable (2)</vt:lpstr>
      <vt:lpstr>Crossover Cable</vt:lpstr>
      <vt:lpstr>Crossover Cable (2)</vt:lpstr>
      <vt:lpstr>Auto MDI/MDIX</vt:lpstr>
      <vt:lpstr>Console Cable</vt:lpstr>
      <vt:lpstr>PowerPoint Presentation</vt:lpstr>
      <vt:lpstr>IP Addresses</vt:lpstr>
      <vt:lpstr>IP Addresses (2)</vt:lpstr>
      <vt:lpstr>MAC Addresses</vt:lpstr>
      <vt:lpstr>What is a MAC Address Used for?</vt:lpstr>
      <vt:lpstr>Example of MAC Address</vt:lpstr>
      <vt:lpstr>How to Modify a MAC Address in Windows</vt:lpstr>
      <vt:lpstr>How to Modify a MAC Address in Linux</vt:lpstr>
      <vt:lpstr>PowerPoint Presentation</vt:lpstr>
      <vt:lpstr>Types of traffic</vt:lpstr>
      <vt:lpstr>Unicast</vt:lpstr>
      <vt:lpstr>Unicast (2)</vt:lpstr>
      <vt:lpstr>Broadcast</vt:lpstr>
      <vt:lpstr>Multicast</vt:lpstr>
      <vt:lpstr>Anycast</vt:lpstr>
      <vt:lpstr>PowerPoint Presentation</vt:lpstr>
      <vt:lpstr>OSI Model</vt:lpstr>
      <vt:lpstr>Layer 1 - Physical</vt:lpstr>
      <vt:lpstr>Layer 2 – Data Link</vt:lpstr>
      <vt:lpstr>Layer 3 – Network</vt:lpstr>
      <vt:lpstr>Layer 4 – Transport</vt:lpstr>
      <vt:lpstr>TCP Three-Way Handshake</vt:lpstr>
      <vt:lpstr>TCP/UDP Twitter Joke</vt:lpstr>
      <vt:lpstr>Layer 5 – Session</vt:lpstr>
      <vt:lpstr>Layer 6 – Presentation</vt:lpstr>
      <vt:lpstr>Layer 7 – Application</vt:lpstr>
      <vt:lpstr>Mnemonics for the OSI Model</vt:lpstr>
      <vt:lpstr>Data Flow in the OSI Model</vt:lpstr>
      <vt:lpstr>Data Flow in the OSI Model (2)</vt:lpstr>
      <vt:lpstr>Encapsulation and decapsulation</vt:lpstr>
      <vt:lpstr>The TCP/IP Model</vt:lpstr>
      <vt:lpstr>OSI and TCP/IP Models Comparing</vt:lpstr>
      <vt:lpstr>PowerPoint Presentation</vt:lpstr>
      <vt:lpstr>Summary</vt:lpstr>
      <vt:lpstr>PowerPoint Presentation</vt:lpstr>
      <vt:lpstr>СофтУни диамантени партньори</vt:lpstr>
      <vt:lpstr>СофтУни диамантени партньори</vt:lpstr>
      <vt:lpstr>Trainings @ Software University (SoftUni)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Alen Paunov</dc:creator>
  <cp:lastModifiedBy>Vasil Yordanov</cp:lastModifiedBy>
  <cp:revision>150</cp:revision>
  <dcterms:created xsi:type="dcterms:W3CDTF">2018-05-23T13:08:44Z</dcterms:created>
  <dcterms:modified xsi:type="dcterms:W3CDTF">2018-10-07T06:09:52Z</dcterms:modified>
</cp:coreProperties>
</file>